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2.wmf"/><Relationship Id="rId7" Type="http://schemas.openxmlformats.org/officeDocument/2006/relationships/image" Target="../media/image54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4.wmf"/><Relationship Id="rId5" Type="http://schemas.openxmlformats.org/officeDocument/2006/relationships/image" Target="../media/image53.wmf"/><Relationship Id="rId10" Type="http://schemas.openxmlformats.org/officeDocument/2006/relationships/image" Target="../media/image77.wmf"/><Relationship Id="rId4" Type="http://schemas.openxmlformats.org/officeDocument/2006/relationships/image" Target="../media/image73.wmf"/><Relationship Id="rId9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9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2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A88BD-6176-4DAA-B255-2D5CA759614E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A69B9-F0A9-49E8-BCD2-52FC7F4F0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86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1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29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7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9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7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4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82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8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3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69B9-F0A9-49E8-BCD2-52FC7F4F08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B1F7-7688-44D1-870F-5FAB6D54583D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87E4-AF2E-4C3B-BAFF-A237D510C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7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77.bin"/><Relationship Id="rId3" Type="http://schemas.openxmlformats.org/officeDocument/2006/relationships/notesSlide" Target="../notesSlides/notesSlide12.xml"/><Relationship Id="rId21" Type="http://schemas.openxmlformats.org/officeDocument/2006/relationships/hyperlink" Target="http://en.wikipedia.org/wiki/Exponentiation" TargetMode="External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54.wmf"/><Relationship Id="rId25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20" Type="http://schemas.openxmlformats.org/officeDocument/2006/relationships/image" Target="../media/image78.pn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79.bin"/><Relationship Id="rId5" Type="http://schemas.openxmlformats.org/officeDocument/2006/relationships/image" Target="../media/image70.wmf"/><Relationship Id="rId15" Type="http://schemas.openxmlformats.org/officeDocument/2006/relationships/image" Target="../media/image74.wmf"/><Relationship Id="rId23" Type="http://schemas.openxmlformats.org/officeDocument/2006/relationships/image" Target="../media/image76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hyperlink" Target="http://en.wikipedia.org/wiki/File:LagrangeMultipliers2D.svg" TargetMode="External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6.wmf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4.png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hyperlink" Target="http://upload.wikimedia.org/wikipedia/commons/b/bf/LagrangeMultipliers2D.svg" TargetMode="External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30.wmf"/><Relationship Id="rId23" Type="http://schemas.openxmlformats.org/officeDocument/2006/relationships/image" Target="../media/image33.wmf"/><Relationship Id="rId10" Type="http://schemas.openxmlformats.org/officeDocument/2006/relationships/image" Target="../media/image29.wmf"/><Relationship Id="rId19" Type="http://schemas.openxmlformats.org/officeDocument/2006/relationships/image" Target="../media/image32.wmf"/><Relationship Id="rId4" Type="http://schemas.openxmlformats.org/officeDocument/2006/relationships/hyperlink" Target="http://en.wikipedia.org/wiki/Lagrange_multipliers" TargetMode="External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0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The </a:t>
            </a:r>
            <a:r>
              <a:rPr lang="en-US" sz="3200" b="1" kern="0" dirty="0" err="1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microcanonical</a:t>
            </a:r>
            <a:r>
              <a:rPr lang="en-US" sz="32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ensemble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524001" y="1371600"/>
            <a:ext cx="6172200" cy="576263"/>
            <a:chOff x="967" y="288"/>
            <a:chExt cx="3391" cy="363"/>
          </a:xfrm>
        </p:grpSpPr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967" y="320"/>
              <a:ext cx="33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Finding the probability distribution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152400" y="2133600"/>
            <a:ext cx="48878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We consider an isolated system in the sense that</a:t>
            </a:r>
          </a:p>
          <a:p>
            <a:r>
              <a:rPr lang="en-US" sz="1600" dirty="0" smtClean="0">
                <a:latin typeface="Comic Sans MS" pitchFamily="66" charset="0"/>
              </a:rPr>
              <a:t> the energy is a constant of motion.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0" y="2133600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002463" y="3200400"/>
          <a:ext cx="2141537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1269720" imgH="203040" progId="Equation.DSMT4">
                  <p:embed/>
                </p:oleObj>
              </mc:Choice>
              <mc:Fallback>
                <p:oleObj name="Equation" r:id="rId4" imgW="12697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463" y="3200400"/>
                        <a:ext cx="2141537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486400" y="2362200"/>
          <a:ext cx="8350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495000" imgH="177480" progId="Equation.DSMT4">
                  <p:embed/>
                </p:oleObj>
              </mc:Choice>
              <mc:Fallback>
                <p:oleObj name="Equation" r:id="rId6" imgW="4950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62200"/>
                        <a:ext cx="8350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228600" y="3581400"/>
            <a:ext cx="48910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We are </a:t>
            </a:r>
            <a:r>
              <a:rPr lang="en-US" sz="1600" u="sng" dirty="0" smtClean="0">
                <a:solidFill>
                  <a:srgbClr val="00B050"/>
                </a:solidFill>
                <a:latin typeface="Comic Sans MS" pitchFamily="66" charset="0"/>
              </a:rPr>
              <a:t>not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 able to derive 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 from first principles</a:t>
            </a:r>
            <a:endParaRPr lang="en-US" sz="1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2590800" y="3962400"/>
            <a:ext cx="35141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Two typical alternative approaches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9041536">
            <a:off x="2446527" y="4435458"/>
            <a:ext cx="747246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381000" y="4876800"/>
            <a:ext cx="39581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Postulate of Equal a Priori Probability</a:t>
            </a:r>
            <a:endParaRPr lang="en-US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958909">
            <a:off x="5732029" y="4365652"/>
            <a:ext cx="747246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5185865" y="4876800"/>
            <a:ext cx="39180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Use (information) entropy as starting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concept</a:t>
            </a:r>
            <a:endParaRPr lang="en-US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>
            <a:off x="76200" y="5029200"/>
            <a:ext cx="228600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381000" y="5410200"/>
            <a:ext cx="43669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Construct entropy expression from it and </a:t>
            </a:r>
          </a:p>
          <a:p>
            <a:r>
              <a:rPr lang="en-US" sz="1600" dirty="0" smtClean="0">
                <a:latin typeface="Comic Sans MS" pitchFamily="66" charset="0"/>
              </a:rPr>
              <a:t>show that the result is consistent </a:t>
            </a:r>
          </a:p>
          <a:p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ith thermodynamics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3" name="Curved Right Arrow 22"/>
          <p:cNvSpPr/>
          <p:nvPr/>
        </p:nvSpPr>
        <p:spPr>
          <a:xfrm flipH="1">
            <a:off x="8763000" y="5257800"/>
            <a:ext cx="228600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5334000" y="5562600"/>
            <a:ext cx="3307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Derive </a:t>
            </a:r>
            <a:r>
              <a:rPr lang="en-US" sz="1600" dirty="0" smtClean="0">
                <a:latin typeface="Comic Sans MS" pitchFamily="66" charset="0"/>
                <a:sym typeface="Symbol"/>
              </a:rPr>
              <a:t> from maximum entropy </a:t>
            </a:r>
          </a:p>
          <a:p>
            <a:r>
              <a:rPr lang="en-US" sz="1600" dirty="0" smtClean="0">
                <a:latin typeface="Comic Sans MS" pitchFamily="66" charset="0"/>
                <a:sym typeface="Symbol"/>
              </a:rPr>
              <a:t>principle</a:t>
            </a:r>
            <a:r>
              <a:rPr lang="en-US" sz="1600" dirty="0" smtClean="0">
                <a:latin typeface="Comic Sans MS" pitchFamily="66" charset="0"/>
              </a:rPr>
              <a:t> 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4" grpId="0"/>
      <p:bldP spid="15" grpId="0"/>
      <p:bldP spid="16" grpId="0" animBg="1"/>
      <p:bldP spid="17" grpId="0"/>
      <p:bldP spid="18" grpId="0" animBg="1"/>
      <p:bldP spid="19" grpId="0"/>
      <p:bldP spid="21" grpId="0" animBg="1"/>
      <p:bldP spid="22" grpId="0"/>
      <p:bldP spid="23" grpId="0" animBg="1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2"/>
          <p:cNvSpPr>
            <a:spLocks noChangeArrowheads="1"/>
          </p:cNvSpPr>
          <p:nvPr/>
        </p:nvSpPr>
        <p:spPr bwMode="auto">
          <a:xfrm rot="-2632602">
            <a:off x="275914" y="428314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717239" y="381000"/>
            <a:ext cx="852669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derive the ideal gas equation of state from the </a:t>
            </a:r>
            <a:r>
              <a:rPr lang="en-US" dirty="0" err="1" smtClean="0">
                <a:latin typeface="Comic Sans MS" pitchFamily="66" charset="0"/>
              </a:rPr>
              <a:t>microcanonical</a:t>
            </a:r>
            <a:r>
              <a:rPr lang="en-US" dirty="0" smtClean="0">
                <a:latin typeface="Comic Sans MS" pitchFamily="66" charset="0"/>
              </a:rPr>
              <a:t> ensemble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despite the fact that there are easier ways to do so </a:t>
            </a:r>
            <a:endParaRPr lang="en-US" sz="16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66750" y="1828800"/>
          <a:ext cx="36607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4" imgW="2311200" imgH="482400" progId="Equation.DSMT4">
                  <p:embed/>
                </p:oleObj>
              </mc:Choice>
              <mc:Fallback>
                <p:oleObj name="Equation" r:id="rId4" imgW="23112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828800"/>
                        <a:ext cx="36607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838200" y="1219200"/>
            <a:ext cx="64379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Major task: find Z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(U) :=# states in energy shell  [U,U+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]</a:t>
            </a:r>
            <a:endParaRPr lang="en-US" dirty="0" smtClean="0">
              <a:latin typeface="Comic Sans MS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178618" y="838200"/>
            <a:ext cx="1862766" cy="1893332"/>
            <a:chOff x="7178618" y="838200"/>
            <a:chExt cx="1862766" cy="1893332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6781800" y="1676400"/>
              <a:ext cx="1371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315200" y="2286000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8610600" y="2362200"/>
              <a:ext cx="3048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q</a:t>
              </a:r>
              <a:endParaRPr lang="en-US" dirty="0" smtClean="0">
                <a:latin typeface="Comic Sans MS" pitchFamily="66" charset="0"/>
              </a:endParaRP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7178618" y="973348"/>
              <a:ext cx="3080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772400" y="990600"/>
              <a:ext cx="905774" cy="1302588"/>
            </a:xfrm>
            <a:custGeom>
              <a:avLst/>
              <a:gdLst>
                <a:gd name="connsiteX0" fmla="*/ 0 w 905774"/>
                <a:gd name="connsiteY0" fmla="*/ 1302588 h 1302588"/>
                <a:gd name="connsiteX1" fmla="*/ 181155 w 905774"/>
                <a:gd name="connsiteY1" fmla="*/ 741871 h 1302588"/>
                <a:gd name="connsiteX2" fmla="*/ 577970 w 905774"/>
                <a:gd name="connsiteY2" fmla="*/ 241539 h 1302588"/>
                <a:gd name="connsiteX3" fmla="*/ 905774 w 905774"/>
                <a:gd name="connsiteY3" fmla="*/ 0 h 130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774" h="1302588">
                  <a:moveTo>
                    <a:pt x="0" y="1302588"/>
                  </a:moveTo>
                  <a:cubicBezTo>
                    <a:pt x="42413" y="1110650"/>
                    <a:pt x="84827" y="918713"/>
                    <a:pt x="181155" y="741871"/>
                  </a:cubicBezTo>
                  <a:cubicBezTo>
                    <a:pt x="277483" y="565030"/>
                    <a:pt x="457200" y="365184"/>
                    <a:pt x="577970" y="241539"/>
                  </a:cubicBezTo>
                  <a:cubicBezTo>
                    <a:pt x="698740" y="117894"/>
                    <a:pt x="802257" y="58947"/>
                    <a:pt x="90577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071442" y="999226"/>
              <a:ext cx="905774" cy="1302588"/>
            </a:xfrm>
            <a:custGeom>
              <a:avLst/>
              <a:gdLst>
                <a:gd name="connsiteX0" fmla="*/ 0 w 905774"/>
                <a:gd name="connsiteY0" fmla="*/ 1302588 h 1302588"/>
                <a:gd name="connsiteX1" fmla="*/ 181155 w 905774"/>
                <a:gd name="connsiteY1" fmla="*/ 741871 h 1302588"/>
                <a:gd name="connsiteX2" fmla="*/ 577970 w 905774"/>
                <a:gd name="connsiteY2" fmla="*/ 241539 h 1302588"/>
                <a:gd name="connsiteX3" fmla="*/ 905774 w 905774"/>
                <a:gd name="connsiteY3" fmla="*/ 0 h 130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774" h="1302588">
                  <a:moveTo>
                    <a:pt x="0" y="1302588"/>
                  </a:moveTo>
                  <a:cubicBezTo>
                    <a:pt x="42413" y="1110650"/>
                    <a:pt x="84827" y="918713"/>
                    <a:pt x="181155" y="741871"/>
                  </a:cubicBezTo>
                  <a:cubicBezTo>
                    <a:pt x="277483" y="565030"/>
                    <a:pt x="457200" y="365184"/>
                    <a:pt x="577970" y="241539"/>
                  </a:cubicBezTo>
                  <a:cubicBezTo>
                    <a:pt x="698740" y="117894"/>
                    <a:pt x="802257" y="58947"/>
                    <a:pt x="90577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8686800" y="1143000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48600" y="838200"/>
              <a:ext cx="6527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U+</a:t>
              </a:r>
              <a:r>
                <a:rPr lang="en-US" baseline="-25000" dirty="0" smtClean="0">
                  <a:latin typeface="Comic Sans MS" pitchFamily="66" charset="0"/>
                  <a:sym typeface="Symbol"/>
                </a:rPr>
                <a:t> </a:t>
              </a:r>
              <a:r>
                <a:rPr lang="en-US" dirty="0" smtClean="0">
                  <a:latin typeface="Comic Sans MS" pitchFamily="66" charset="0"/>
                  <a:sym typeface="Symbol"/>
                </a:rPr>
                <a:t></a:t>
              </a:r>
              <a:endParaRPr lang="en-US" dirty="0"/>
            </a:p>
          </p:txBody>
        </p:sp>
      </p:grp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549878" y="1879122"/>
          <a:ext cx="7445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6" imgW="469800" imgH="393480" progId="Equation.DSMT4">
                  <p:embed/>
                </p:oleObj>
              </mc:Choice>
              <mc:Fallback>
                <p:oleObj name="Equation" r:id="rId6" imgW="4698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878" y="1879122"/>
                        <a:ext cx="7445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5400000" flipH="1" flipV="1">
            <a:off x="1371600" y="2895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76400" y="32004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624644" y="2937296"/>
            <a:ext cx="59953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“correct Boltzmann counting”</a:t>
            </a:r>
          </a:p>
          <a:p>
            <a:r>
              <a:rPr lang="en-US" sz="1400" dirty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equires </a:t>
            </a:r>
            <a:r>
              <a:rPr lang="en-US" sz="1400" dirty="0" err="1" smtClean="0">
                <a:solidFill>
                  <a:srgbClr val="00B050"/>
                </a:solidFill>
                <a:latin typeface="Comic Sans MS" pitchFamily="66" charset="0"/>
              </a:rPr>
              <a:t>qm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origin of </a:t>
            </a:r>
            <a:r>
              <a:rPr lang="en-US" sz="1400" dirty="0" err="1" smtClean="0">
                <a:solidFill>
                  <a:srgbClr val="00B050"/>
                </a:solidFill>
                <a:latin typeface="Comic Sans MS" pitchFamily="66" charset="0"/>
              </a:rPr>
              <a:t>indistinguishability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of atoms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We derive it when discussing the classical limit of </a:t>
            </a:r>
            <a:r>
              <a:rPr lang="en-US" sz="1400" dirty="0" err="1" smtClean="0">
                <a:solidFill>
                  <a:srgbClr val="FF0000"/>
                </a:solidFill>
                <a:latin typeface="Comic Sans MS" pitchFamily="66" charset="0"/>
              </a:rPr>
              <a:t>qm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 gas 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1791494" y="2704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81200" y="28956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1981200" y="2667000"/>
            <a:ext cx="701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Comic Sans MS" pitchFamily="66" charset="0"/>
              </a:rPr>
              <a:t>a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nother leftover from </a:t>
            </a:r>
            <a:r>
              <a:rPr lang="en-US" sz="1400" dirty="0" err="1" smtClean="0">
                <a:solidFill>
                  <a:srgbClr val="00B050"/>
                </a:solidFill>
                <a:latin typeface="Comic Sans MS" pitchFamily="66" charset="0"/>
              </a:rPr>
              <a:t>qm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: phase space quantization, makes Z</a:t>
            </a:r>
            <a:r>
              <a:rPr lang="en-US" sz="1400" baseline="-250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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 a dimensionless #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685800" y="4137025"/>
            <a:ext cx="54345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a gas of N non-interacting particles we have 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096000" y="3984625"/>
          <a:ext cx="11652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8" imgW="736560" imgH="469800" progId="Equation.DSMT4">
                  <p:embed/>
                </p:oleObj>
              </mc:Choice>
              <mc:Fallback>
                <p:oleObj name="Equation" r:id="rId8" imgW="73656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84625"/>
                        <a:ext cx="116522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ight Brace 39"/>
          <p:cNvSpPr/>
          <p:nvPr/>
        </p:nvSpPr>
        <p:spPr>
          <a:xfrm>
            <a:off x="6705600" y="2971800"/>
            <a:ext cx="228600" cy="685800"/>
          </a:xfrm>
          <a:prstGeom prst="rightBrace">
            <a:avLst>
              <a:gd name="adj1" fmla="val 2720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7010400" y="3124200"/>
            <a:ext cx="2514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Solves Gibb’s paradox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817563" y="4997450"/>
          <a:ext cx="370046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10" imgW="2336760" imgH="647640" progId="Equation.DSMT4">
                  <p:embed/>
                </p:oleObj>
              </mc:Choice>
              <mc:Fallback>
                <p:oleObj name="Equation" r:id="rId10" imgW="2336760" imgH="647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997450"/>
                        <a:ext cx="3700462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597400" y="4975225"/>
          <a:ext cx="37846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12" imgW="2387520" imgH="647640" progId="Equation.DSMT4">
                  <p:embed/>
                </p:oleObj>
              </mc:Choice>
              <mc:Fallback>
                <p:oleObj name="Equation" r:id="rId12" imgW="2387520" imgH="647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4975225"/>
                        <a:ext cx="37846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31" grpId="0"/>
      <p:bldP spid="37" grpId="0"/>
      <p:bldP spid="38" grpId="0"/>
      <p:bldP spid="40" grpId="0" animBg="1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105400" y="3669268"/>
            <a:ext cx="133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Remember: 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80999" y="381000"/>
          <a:ext cx="16615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Equation" r:id="rId4" imgW="596880" imgH="330120" progId="Equation.DSMT4">
                  <p:embed/>
                </p:oleObj>
              </mc:Choice>
              <mc:Fallback>
                <p:oleObj name="Equation" r:id="rId4" imgW="596880" imgH="330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381000"/>
                        <a:ext cx="1661531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7001608" y="524608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7"/>
          </p:cNvCxnSpPr>
          <p:nvPr/>
        </p:nvCxnSpPr>
        <p:spPr>
          <a:xfrm rot="5400000" flipH="1" flipV="1">
            <a:off x="7758028" y="742214"/>
            <a:ext cx="549975" cy="538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763608" y="1058008"/>
          <a:ext cx="847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Equation" r:id="rId6" imgW="304560" imgH="152280" progId="Equation.DSMT4">
                  <p:embed/>
                </p:oleObj>
              </mc:Choice>
              <mc:Fallback>
                <p:oleObj name="Equation" r:id="rId6" imgW="304560" imgH="152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3608" y="1058008"/>
                        <a:ext cx="8477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2514600" y="609600"/>
            <a:ext cx="23118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3N dim. sphere </a:t>
            </a:r>
          </a:p>
          <a:p>
            <a:r>
              <a:rPr lang="en-US" dirty="0" smtClean="0">
                <a:latin typeface="Comic Sans MS" pitchFamily="66" charset="0"/>
              </a:rPr>
              <a:t>in momentum space </a:t>
            </a:r>
          </a:p>
        </p:txBody>
      </p:sp>
      <p:sp>
        <p:nvSpPr>
          <p:cNvPr id="10" name="Oval 9"/>
          <p:cNvSpPr/>
          <p:nvPr/>
        </p:nvSpPr>
        <p:spPr>
          <a:xfrm>
            <a:off x="6858000" y="381000"/>
            <a:ext cx="18288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6925408" y="905608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7078509" y="727075"/>
          <a:ext cx="990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tion" r:id="rId8" imgW="495000" imgH="177480" progId="Equation.DSMT4">
                  <p:embed/>
                </p:oleObj>
              </mc:Choice>
              <mc:Fallback>
                <p:oleObj name="Equation" r:id="rId8" imgW="4950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509" y="727075"/>
                        <a:ext cx="990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7200" y="2590800"/>
          <a:ext cx="44481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Equation" r:id="rId10" imgW="2806560" imgH="647640" progId="Equation.DSMT4">
                  <p:embed/>
                </p:oleObj>
              </mc:Choice>
              <mc:Fallback>
                <p:oleObj name="Equation" r:id="rId10" imgW="2806560" imgH="647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444817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Brace 15"/>
          <p:cNvSpPr/>
          <p:nvPr/>
        </p:nvSpPr>
        <p:spPr>
          <a:xfrm rot="5400000">
            <a:off x="3390900" y="2324100"/>
            <a:ext cx="228600" cy="2743200"/>
          </a:xfrm>
          <a:prstGeom prst="rightBrace">
            <a:avLst>
              <a:gd name="adj1" fmla="val 2720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095500" y="3852863"/>
          <a:ext cx="2911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Equation" r:id="rId12" imgW="2781000" imgH="253800" progId="Equation.DSMT4">
                  <p:embed/>
                </p:oleObj>
              </mc:Choice>
              <mc:Fallback>
                <p:oleObj name="Equation" r:id="rId12" imgW="27810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3852863"/>
                        <a:ext cx="2911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4959350" y="2667000"/>
          <a:ext cx="41465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Equation" r:id="rId14" imgW="2616120" imgH="419040" progId="Equation.DSMT4">
                  <p:embed/>
                </p:oleObj>
              </mc:Choice>
              <mc:Fallback>
                <p:oleObj name="Equation" r:id="rId14" imgW="261612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2667000"/>
                        <a:ext cx="41465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5400000" flipH="1" flipV="1">
            <a:off x="4687094" y="36187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5400" y="4038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6553200" y="3352800"/>
          <a:ext cx="2438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Equation" r:id="rId16" imgW="2438280" imgH="1244520" progId="Equation.DSMT4">
                  <p:embed/>
                </p:oleObj>
              </mc:Choice>
              <mc:Fallback>
                <p:oleObj name="Equation" r:id="rId16" imgW="2438280" imgH="12445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352800"/>
                        <a:ext cx="24384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1082675" y="4786313"/>
          <a:ext cx="440848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18" imgW="2781000" imgH="533160" progId="Equation.DSMT4">
                  <p:embed/>
                </p:oleObj>
              </mc:Choice>
              <mc:Fallback>
                <p:oleObj name="Equation" r:id="rId18" imgW="2781000" imgH="5331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786313"/>
                        <a:ext cx="4408488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utoShape 52"/>
          <p:cNvSpPr>
            <a:spLocks noChangeArrowheads="1"/>
          </p:cNvSpPr>
          <p:nvPr/>
        </p:nvSpPr>
        <p:spPr bwMode="auto">
          <a:xfrm>
            <a:off x="304800" y="63246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914401" y="6172200"/>
          <a:ext cx="2057400" cy="47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Equation" r:id="rId20" imgW="939600" imgH="215640" progId="Equation.DSMT4">
                  <p:embed/>
                </p:oleObj>
              </mc:Choice>
              <mc:Fallback>
                <p:oleObj name="Equation" r:id="rId20" imgW="93960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6172200"/>
                        <a:ext cx="2057400" cy="472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3025775" y="6016625"/>
          <a:ext cx="61182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Equation" r:id="rId22" imgW="3860640" imgH="533160" progId="Equation.DSMT4">
                  <p:embed/>
                </p:oleObj>
              </mc:Choice>
              <mc:Fallback>
                <p:oleObj name="Equation" r:id="rId22" imgW="3860640" imgH="5331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6016625"/>
                        <a:ext cx="61182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" grpId="0" animBg="1"/>
      <p:bldP spid="9" grpId="0"/>
      <p:bldP spid="10" grpId="0" animBg="1"/>
      <p:bldP spid="16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3048000" y="3429000"/>
            <a:ext cx="4419600" cy="3352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1" name="Oval Callout 10"/>
          <p:cNvSpPr/>
          <p:nvPr/>
        </p:nvSpPr>
        <p:spPr>
          <a:xfrm>
            <a:off x="3429000" y="2667000"/>
            <a:ext cx="2438400" cy="990600"/>
          </a:xfrm>
          <a:prstGeom prst="wedgeEllipseCallout">
            <a:avLst>
              <a:gd name="adj1" fmla="val -27806"/>
              <a:gd name="adj2" fmla="val -91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381000" y="3048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the thermodynamic limit of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33400" y="762000"/>
          <a:ext cx="1084262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Equation" r:id="rId4" imgW="495000" imgH="634680" progId="Equation.DSMT4">
                  <p:embed/>
                </p:oleObj>
              </mc:Choice>
              <mc:Fallback>
                <p:oleObj name="Equation" r:id="rId4" imgW="49500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1084262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981200" y="990600"/>
          <a:ext cx="104221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Equation" r:id="rId6" imgW="672840" imgH="393480" progId="Equation.DSMT4">
                  <p:embed/>
                </p:oleObj>
              </mc:Choice>
              <mc:Fallback>
                <p:oleObj name="Equation" r:id="rId6" imgW="6728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90600"/>
                        <a:ext cx="1042219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52"/>
          <p:cNvSpPr>
            <a:spLocks noChangeArrowheads="1"/>
          </p:cNvSpPr>
          <p:nvPr/>
        </p:nvSpPr>
        <p:spPr bwMode="auto">
          <a:xfrm>
            <a:off x="609600" y="2362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76213" y="2743200"/>
          <a:ext cx="688181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Equation" r:id="rId8" imgW="4343400" imgH="533160" progId="Equation.DSMT4">
                  <p:embed/>
                </p:oleObj>
              </mc:Choice>
              <mc:Fallback>
                <p:oleObj name="Equation" r:id="rId8" imgW="4343400" imgH="533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2743200"/>
                        <a:ext cx="6881812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05200" y="1828800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n1=0</a:t>
            </a:r>
            <a:endParaRPr lang="en-US" dirty="0"/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2590800" y="4191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540125" y="3962400"/>
          <a:ext cx="362267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10" imgW="2286000" imgH="431640" progId="Equation.DSMT4">
                  <p:embed/>
                </p:oleObj>
              </mc:Choice>
              <mc:Fallback>
                <p:oleObj name="Equation" r:id="rId10" imgW="2286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3962400"/>
                        <a:ext cx="362267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457200" y="4953000"/>
            <a:ext cx="7184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</a:t>
            </a:r>
            <a:endParaRPr lang="en-US" sz="1800" baseline="-25000" dirty="0">
              <a:latin typeface="Comic Sans MS" pitchFamily="66" charset="0"/>
            </a:endParaRPr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1143000" y="4800600"/>
          <a:ext cx="12684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tion" r:id="rId12" imgW="761760" imgH="444240" progId="Equation.DSMT4">
                  <p:embed/>
                </p:oleObj>
              </mc:Choice>
              <mc:Fallback>
                <p:oleObj name="Equation" r:id="rId12" imgW="761760" imgH="444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126841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52"/>
          <p:cNvSpPr>
            <a:spLocks noChangeArrowheads="1"/>
          </p:cNvSpPr>
          <p:nvPr/>
        </p:nvSpPr>
        <p:spPr bwMode="auto">
          <a:xfrm>
            <a:off x="2581448" y="5029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616325" y="4800600"/>
          <a:ext cx="12271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tion" r:id="rId14" imgW="774360" imgH="393480" progId="Equation.DSMT4">
                  <p:embed/>
                </p:oleObj>
              </mc:Choice>
              <mc:Fallback>
                <p:oleObj name="Equation" r:id="rId14" imgW="7743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4800600"/>
                        <a:ext cx="12271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143000" y="5715000"/>
          <a:ext cx="12684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16" imgW="761760" imgH="444240" progId="Equation.DSMT4">
                  <p:embed/>
                </p:oleObj>
              </mc:Choice>
              <mc:Fallback>
                <p:oleObj name="Equation" r:id="rId16" imgW="76176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15000"/>
                        <a:ext cx="126841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52"/>
          <p:cNvSpPr>
            <a:spLocks noChangeArrowheads="1"/>
          </p:cNvSpPr>
          <p:nvPr/>
        </p:nvSpPr>
        <p:spPr bwMode="auto">
          <a:xfrm>
            <a:off x="2590800" y="59436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623517" y="5867400"/>
          <a:ext cx="12080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tion" r:id="rId18" imgW="761760" imgH="215640" progId="Equation.DSMT4">
                  <p:embed/>
                </p:oleObj>
              </mc:Choice>
              <mc:Fallback>
                <p:oleObj name="Equation" r:id="rId18" imgW="76176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517" y="5867400"/>
                        <a:ext cx="12080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75" name="Picture 75" descr="File:Expo02.sv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230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24600" y="2514600"/>
            <a:ext cx="27431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21"/>
              </a:rPr>
              <a:t>http://en.wikipedia.org/wiki/Exponentiation</a:t>
            </a:r>
            <a:endParaRPr lang="en-US" sz="11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406310"/>
              </p:ext>
            </p:extLst>
          </p:nvPr>
        </p:nvGraphicFramePr>
        <p:xfrm>
          <a:off x="4495800" y="649235"/>
          <a:ext cx="981984" cy="423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Equation" r:id="rId22" imgW="647640" imgH="279360" progId="Equation.DSMT4">
                  <p:embed/>
                </p:oleObj>
              </mc:Choice>
              <mc:Fallback>
                <p:oleObj name="Equation" r:id="rId22" imgW="647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495800" y="649235"/>
                        <a:ext cx="981984" cy="423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9207" y="1110734"/>
            <a:ext cx="45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861486"/>
              </p:ext>
            </p:extLst>
          </p:nvPr>
        </p:nvGraphicFramePr>
        <p:xfrm>
          <a:off x="4920778" y="1148535"/>
          <a:ext cx="8477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24" imgW="558720" imgH="177480" progId="Equation.DSMT4">
                  <p:embed/>
                </p:oleObj>
              </mc:Choice>
              <mc:Fallback>
                <p:oleObj name="Equation" r:id="rId24" imgW="5587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0778" y="1148535"/>
                        <a:ext cx="8477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4" grpId="0"/>
      <p:bldP spid="7" grpId="0" animBg="1"/>
      <p:bldP spid="12" grpId="0"/>
      <p:bldP spid="13" grpId="0" animBg="1"/>
      <p:bldP spid="15" grpId="0"/>
      <p:bldP spid="17" grpId="0" animBg="1"/>
      <p:bldP spid="20" grpId="0" animBg="1"/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590800" y="457200"/>
            <a:ext cx="4114800" cy="576263"/>
            <a:chOff x="1056" y="288"/>
            <a:chExt cx="3264" cy="363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27"/>
            <p:cNvSpPr txBox="1">
              <a:spLocks noChangeArrowheads="1"/>
            </p:cNvSpPr>
            <p:nvPr/>
          </p:nvSpPr>
          <p:spPr bwMode="auto">
            <a:xfrm>
              <a:off x="1328" y="320"/>
              <a:ext cx="26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Information entropy*</a:t>
              </a:r>
            </a:p>
          </p:txBody>
        </p:sp>
      </p:grp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2590800" y="1066800"/>
            <a:ext cx="61253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aseline="30000" dirty="0" smtClean="0">
                <a:latin typeface="Comic Sans MS" pitchFamily="66" charset="0"/>
              </a:rPr>
              <a:t>*</a:t>
            </a:r>
            <a:r>
              <a:rPr lang="en-US" sz="1200" dirty="0" smtClean="0">
                <a:latin typeface="Comic Sans MS" pitchFamily="66" charset="0"/>
              </a:rPr>
              <a:t>Introduced by Shannon. See textbook and E.T. </a:t>
            </a:r>
            <a:r>
              <a:rPr lang="en-US" sz="1200" dirty="0" err="1" smtClean="0">
                <a:latin typeface="Comic Sans MS" pitchFamily="66" charset="0"/>
              </a:rPr>
              <a:t>Jaynes</a:t>
            </a:r>
            <a:r>
              <a:rPr lang="en-US" sz="1200" dirty="0" smtClean="0">
                <a:latin typeface="Comic Sans MS" pitchFamily="66" charset="0"/>
              </a:rPr>
              <a:t>, Phys. Rev. 106, 620 (1957)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228600" y="15240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Idea: Find a constructive least biased criterion for setting up probability</a:t>
            </a:r>
          </a:p>
          <a:p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        distributions on the basis of only partial knowledge (missing information)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609600" y="2176531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What do we mean by that? </a:t>
            </a:r>
          </a:p>
          <a:p>
            <a:r>
              <a:rPr lang="en-US" sz="1600" dirty="0" smtClean="0">
                <a:latin typeface="Comic Sans MS" pitchFamily="66" charset="0"/>
              </a:rPr>
              <a:t>Let’s start with an old mathematical problem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9600" y="2803952"/>
            <a:ext cx="6174317" cy="419100"/>
            <a:chOff x="609600" y="2803952"/>
            <a:chExt cx="6174317" cy="419100"/>
          </a:xfrm>
        </p:grpSpPr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609600" y="2844225"/>
              <a:ext cx="504389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Consider a quantity x with discrete random values 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3206421"/>
                </p:ext>
              </p:extLst>
            </p:nvPr>
          </p:nvGraphicFramePr>
          <p:xfrm>
            <a:off x="5410200" y="2803952"/>
            <a:ext cx="1373717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5" name="Equation" r:id="rId5" imgW="749160" imgH="228600" progId="Equation.DSMT4">
                    <p:embed/>
                  </p:oleObj>
                </mc:Choice>
                <mc:Fallback>
                  <p:oleObj name="Equation" r:id="rId5" imgW="74916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410200" y="2803952"/>
                          <a:ext cx="1373717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7"/>
          <p:cNvSpPr/>
          <p:nvPr/>
        </p:nvSpPr>
        <p:spPr>
          <a:xfrm>
            <a:off x="627707" y="3272828"/>
            <a:ext cx="462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Assume we </a:t>
            </a:r>
            <a:r>
              <a:rPr lang="en-US" dirty="0">
                <a:latin typeface="Comic Sans MS" pitchFamily="66" charset="0"/>
              </a:rPr>
              <a:t>do </a:t>
            </a:r>
            <a:r>
              <a:rPr lang="en-US" u="sng" dirty="0" smtClean="0">
                <a:latin typeface="Comic Sans MS" pitchFamily="66" charset="0"/>
              </a:rPr>
              <a:t>not</a:t>
            </a:r>
            <a:r>
              <a:rPr lang="en-US" dirty="0" smtClean="0">
                <a:latin typeface="Comic Sans MS" pitchFamily="66" charset="0"/>
              </a:rPr>
              <a:t> know the probabilities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53462"/>
              </p:ext>
            </p:extLst>
          </p:nvPr>
        </p:nvGraphicFramePr>
        <p:xfrm>
          <a:off x="5400675" y="3168436"/>
          <a:ext cx="14652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00675" y="3168436"/>
                        <a:ext cx="1465263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630584" y="3725668"/>
            <a:ext cx="4855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have some information however, namely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665877"/>
              </p:ext>
            </p:extLst>
          </p:nvPr>
        </p:nvGraphicFramePr>
        <p:xfrm>
          <a:off x="5432836" y="3505200"/>
          <a:ext cx="10461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9" imgW="571320" imgH="431640" progId="Equation.DSMT4">
                  <p:embed/>
                </p:oleObj>
              </mc:Choice>
              <mc:Fallback>
                <p:oleObj name="Equation" r:id="rId9" imgW="571320" imgH="4316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836" y="3505200"/>
                        <a:ext cx="104616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656235" y="4260050"/>
            <a:ext cx="8547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nd we know the average of the function f(x) (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we will also consider cases </a:t>
            </a:r>
          </a:p>
          <a:p>
            <a:r>
              <a:rPr lang="en-US" sz="14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                                                                                             where we know more than one average</a:t>
            </a:r>
            <a:r>
              <a:rPr lang="en-US" dirty="0" smtClean="0">
                <a:latin typeface="Comic Sans MS" pitchFamily="66" charset="0"/>
              </a:rPr>
              <a:t>)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282509"/>
              </p:ext>
            </p:extLst>
          </p:nvPr>
        </p:nvGraphicFramePr>
        <p:xfrm>
          <a:off x="687922" y="4620329"/>
          <a:ext cx="23018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1" imgW="1257120" imgH="431640" progId="Equation.DSMT4">
                  <p:embed/>
                </p:oleObj>
              </mc:Choice>
              <mc:Fallback>
                <p:oleObj name="Equation" r:id="rId11" imgW="125712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22" y="4620329"/>
                        <a:ext cx="230187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25444" y="5334000"/>
            <a:ext cx="836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this information,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can we calculate an average of the function g(x) ?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600" y="5802868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 do so we need all the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99632"/>
              </p:ext>
            </p:extLst>
          </p:nvPr>
        </p:nvGraphicFramePr>
        <p:xfrm>
          <a:off x="3267868" y="5753100"/>
          <a:ext cx="14652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3" imgW="799920" imgH="228600" progId="Equation.DSMT4">
                  <p:embed/>
                </p:oleObj>
              </mc:Choice>
              <mc:Fallback>
                <p:oleObj name="Equation" r:id="rId13" imgW="79992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868" y="5753100"/>
                        <a:ext cx="14652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4724400" y="5810413"/>
            <a:ext cx="375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b</a:t>
            </a:r>
            <a:r>
              <a:rPr lang="en-US" dirty="0" smtClean="0">
                <a:latin typeface="Comic Sans MS" pitchFamily="66" charset="0"/>
              </a:rPr>
              <a:t>ut we have only the 2 equations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173518"/>
              </p:ext>
            </p:extLst>
          </p:nvPr>
        </p:nvGraphicFramePr>
        <p:xfrm>
          <a:off x="656235" y="6129208"/>
          <a:ext cx="867765" cy="657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15" imgW="571320" imgH="431640" progId="Equation.DSMT4">
                  <p:embed/>
                </p:oleObj>
              </mc:Choice>
              <mc:Fallback>
                <p:oleObj name="Equation" r:id="rId15" imgW="57132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35" y="6129208"/>
                        <a:ext cx="867765" cy="657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1466814" y="6262730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505551"/>
              </p:ext>
            </p:extLst>
          </p:nvPr>
        </p:nvGraphicFramePr>
        <p:xfrm>
          <a:off x="2002476" y="6141917"/>
          <a:ext cx="1880553" cy="647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7" imgW="1257120" imgH="431640" progId="Equation.DSMT4">
                  <p:embed/>
                </p:oleObj>
              </mc:Choice>
              <mc:Fallback>
                <p:oleObj name="Equation" r:id="rId17" imgW="125712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2476" y="6141917"/>
                        <a:ext cx="1880553" cy="6471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4005532" y="6352667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95800" y="6260068"/>
            <a:ext cx="456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are lacking (n-2) additional equations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96477" y="1796978"/>
            <a:ext cx="3879282" cy="311797"/>
          </a:xfrm>
          <a:prstGeom prst="rect">
            <a:avLst/>
          </a:prstGeom>
          <a:solidFill>
            <a:schemeClr val="accent3">
              <a:alpha val="3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65814" y="6317603"/>
            <a:ext cx="4349585" cy="311797"/>
          </a:xfrm>
          <a:prstGeom prst="rect">
            <a:avLst/>
          </a:prstGeom>
          <a:solidFill>
            <a:schemeClr val="accent3">
              <a:alpha val="3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1" grpId="0"/>
      <p:bldP spid="8" grpId="0"/>
      <p:bldP spid="25" grpId="0"/>
      <p:bldP spid="27" grpId="0"/>
      <p:bldP spid="29" grpId="0"/>
      <p:bldP spid="30" grpId="0"/>
      <p:bldP spid="32" grpId="0"/>
      <p:bldP spid="34" grpId="0"/>
      <p:bldP spid="36" grpId="0" animBg="1"/>
      <p:bldP spid="37" grpId="0"/>
      <p:bldP spid="23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76200" y="2286000"/>
            <a:ext cx="8991600" cy="2667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533400" y="2708696"/>
            <a:ext cx="464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Shannon defined information entropy, S</a:t>
            </a:r>
            <a:r>
              <a:rPr lang="en-US" sz="1600" baseline="-25000" dirty="0" smtClean="0">
                <a:latin typeface="Comic Sans MS" pitchFamily="66" charset="0"/>
              </a:rPr>
              <a:t>i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926080"/>
              </p:ext>
            </p:extLst>
          </p:nvPr>
        </p:nvGraphicFramePr>
        <p:xfrm>
          <a:off x="496888" y="3165475"/>
          <a:ext cx="17573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4" imgW="1130040" imgH="342720" progId="Equation.DSMT4">
                  <p:embed/>
                </p:oleObj>
              </mc:Choice>
              <mc:Fallback>
                <p:oleObj name="Equation" r:id="rId4" imgW="1130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165475"/>
                        <a:ext cx="17573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2482986" y="3174522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052634"/>
              </p:ext>
            </p:extLst>
          </p:nvPr>
        </p:nvGraphicFramePr>
        <p:xfrm>
          <a:off x="3071813" y="3140075"/>
          <a:ext cx="30019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6" imgW="1930320" imgH="279360" progId="Equation.DSMT4">
                  <p:embed/>
                </p:oleObj>
              </mc:Choice>
              <mc:Fallback>
                <p:oleObj name="Equation" r:id="rId6" imgW="19303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140075"/>
                        <a:ext cx="3001962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6324600" y="3200400"/>
            <a:ext cx="3581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f</a:t>
            </a:r>
            <a:r>
              <a:rPr lang="en-US" sz="1600" dirty="0" smtClean="0">
                <a:latin typeface="Comic Sans MS" pitchFamily="66" charset="0"/>
              </a:rPr>
              <a:t>or continuous distribution 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882726"/>
              </p:ext>
            </p:extLst>
          </p:nvPr>
        </p:nvGraphicFramePr>
        <p:xfrm>
          <a:off x="1066800" y="3962400"/>
          <a:ext cx="987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8" imgW="634680" imgH="342720" progId="Equation.DSMT4">
                  <p:embed/>
                </p:oleObj>
              </mc:Choice>
              <mc:Fallback>
                <p:oleObj name="Equation" r:id="rId8" imgW="634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9874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138956"/>
              </p:ext>
            </p:extLst>
          </p:nvPr>
        </p:nvGraphicFramePr>
        <p:xfrm>
          <a:off x="3794125" y="4038600"/>
          <a:ext cx="17589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10" imgW="1130040" imgH="279360" progId="Equation.DSMT4">
                  <p:embed/>
                </p:oleObj>
              </mc:Choice>
              <mc:Fallback>
                <p:oleObj name="Equation" r:id="rId10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4038600"/>
                        <a:ext cx="175895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1905000" y="3623846"/>
            <a:ext cx="228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w</a:t>
            </a:r>
            <a:r>
              <a:rPr lang="en-US" sz="1600" dirty="0" smtClean="0">
                <a:latin typeface="Comic Sans MS" pitchFamily="66" charset="0"/>
              </a:rPr>
              <a:t>ith normalization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50292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make plausible </a:t>
            </a:r>
            <a:r>
              <a:rPr lang="en-US" dirty="0" smtClean="0"/>
              <a:t>that:</a:t>
            </a:r>
          </a:p>
          <a:p>
            <a:r>
              <a:rPr lang="en-US" dirty="0" smtClean="0"/>
              <a:t>- S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b="1" dirty="0"/>
              <a:t>measure of our ignorance </a:t>
            </a:r>
            <a:r>
              <a:rPr lang="en-US" dirty="0"/>
              <a:t>of the microstate of the system. </a:t>
            </a:r>
            <a:endParaRPr lang="en-US" dirty="0" smtClean="0"/>
          </a:p>
          <a:p>
            <a:r>
              <a:rPr lang="en-US" dirty="0" smtClean="0"/>
              <a:t>   More quantitatively</a:t>
            </a:r>
          </a:p>
          <a:p>
            <a:r>
              <a:rPr lang="en-US" dirty="0" smtClean="0"/>
              <a:t>- S</a:t>
            </a:r>
            <a:r>
              <a:rPr lang="en-US" baseline="-25000" dirty="0" smtClean="0"/>
              <a:t>i </a:t>
            </a:r>
            <a:r>
              <a:rPr lang="en-US" dirty="0"/>
              <a:t>is a </a:t>
            </a:r>
            <a:r>
              <a:rPr lang="en-US" b="1" dirty="0"/>
              <a:t>measure of the width </a:t>
            </a:r>
            <a:r>
              <a:rPr lang="en-US" dirty="0"/>
              <a:t>of the distribution of the </a:t>
            </a:r>
            <a:r>
              <a:rPr lang="en-US" dirty="0">
                <a:sym typeface="Symbol"/>
              </a:rPr>
              <a:t></a:t>
            </a:r>
            <a:r>
              <a:rPr lang="en-US" baseline="-25000" dirty="0"/>
              <a:t>n</a:t>
            </a:r>
            <a:r>
              <a:rPr lang="en-US" dirty="0"/>
              <a:t>.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152400" y="152400"/>
            <a:ext cx="678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What can we do with this underdetermined problem?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3514" y="609600"/>
            <a:ext cx="6784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There may be more than one probability distribution creating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29483"/>
              </p:ext>
            </p:extLst>
          </p:nvPr>
        </p:nvGraphicFramePr>
        <p:xfrm>
          <a:off x="6922127" y="479469"/>
          <a:ext cx="18811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12" imgW="1257120" imgH="431640" progId="Equation.DSMT4">
                  <p:embed/>
                </p:oleObj>
              </mc:Choice>
              <mc:Fallback>
                <p:oleObj name="Equation" r:id="rId12" imgW="125712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2127" y="479469"/>
                        <a:ext cx="18811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37653" y="1020374"/>
            <a:ext cx="6971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want the one which requires no further assumptions</a:t>
            </a:r>
          </a:p>
          <a:p>
            <a:r>
              <a:rPr lang="en-US" dirty="0" smtClean="0">
                <a:latin typeface="Comic Sans MS" pitchFamily="66" charset="0"/>
              </a:rPr>
              <a:t>We do not want to “prefer” any p</a:t>
            </a:r>
            <a:r>
              <a:rPr lang="en-US" baseline="-25000" dirty="0" smtClean="0">
                <a:latin typeface="Comic Sans MS" pitchFamily="66" charset="0"/>
              </a:rPr>
              <a:t>i </a:t>
            </a:r>
            <a:r>
              <a:rPr lang="en-US" dirty="0" smtClean="0">
                <a:latin typeface="Comic Sans MS" pitchFamily="66" charset="0"/>
              </a:rPr>
              <a:t>if there is no reason to do so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AutoShape 52"/>
          <p:cNvSpPr>
            <a:spLocks noChangeArrowheads="1"/>
          </p:cNvSpPr>
          <p:nvPr/>
        </p:nvSpPr>
        <p:spPr bwMode="auto">
          <a:xfrm>
            <a:off x="329952" y="1905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2507" y="1840468"/>
            <a:ext cx="72442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Information theory tells us how to find this unbiased distribution</a:t>
            </a:r>
          </a:p>
          <a:p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we call the probabilities now 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 rather than p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1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10" grpId="0"/>
      <p:bldP spid="11" grpId="0"/>
      <p:bldP spid="12" grpId="0"/>
      <p:bldP spid="13" grpId="0"/>
      <p:bldP spid="15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607948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Let’s consider </a:t>
            </a:r>
            <a:r>
              <a:rPr lang="en-US" b="1" dirty="0" smtClean="0">
                <a:latin typeface="Comic Sans MS" pitchFamily="66" charset="0"/>
              </a:rPr>
              <a:t>an </a:t>
            </a:r>
            <a:r>
              <a:rPr lang="en-US" b="1" dirty="0">
                <a:latin typeface="Comic Sans MS" pitchFamily="66" charset="0"/>
              </a:rPr>
              <a:t>extreme </a:t>
            </a:r>
            <a:r>
              <a:rPr lang="en-US" b="1" dirty="0" smtClean="0">
                <a:latin typeface="Comic Sans MS" pitchFamily="66" charset="0"/>
              </a:rPr>
              <a:t>case:</a:t>
            </a:r>
          </a:p>
          <a:p>
            <a:r>
              <a:rPr lang="en-US" dirty="0" smtClean="0"/>
              <a:t>An experiment with N potential outcomes (such as rolling dice)</a:t>
            </a:r>
          </a:p>
          <a:p>
            <a:r>
              <a:rPr lang="en-US" dirty="0" smtClean="0"/>
              <a:t>However:</a:t>
            </a:r>
          </a:p>
          <a:p>
            <a:r>
              <a:rPr lang="en-US" dirty="0" smtClean="0"/>
              <a:t>Outcome 1 has the probability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=1</a:t>
            </a:r>
          </a:p>
          <a:p>
            <a:r>
              <a:rPr lang="en-US" dirty="0" smtClean="0">
                <a:sym typeface="Symbol"/>
              </a:rPr>
              <a:t>Outcome 2,3,… ,N have              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=0  </a:t>
            </a:r>
            <a:endParaRPr lang="en-US" dirty="0"/>
          </a:p>
        </p:txBody>
      </p:sp>
      <p:sp>
        <p:nvSpPr>
          <p:cNvPr id="5" name="AutoShape 52"/>
          <p:cNvSpPr>
            <a:spLocks noChangeArrowheads="1"/>
          </p:cNvSpPr>
          <p:nvPr/>
        </p:nvSpPr>
        <p:spPr bwMode="auto">
          <a:xfrm>
            <a:off x="4495800" y="13716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181600" y="1288208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4" imgW="1371600" imgH="342720" progId="Equation.DSMT4">
                  <p:embed/>
                </p:oleObj>
              </mc:Choice>
              <mc:Fallback>
                <p:oleObj name="Equation" r:id="rId4" imgW="137160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88208"/>
                        <a:ext cx="2133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52"/>
          <p:cNvSpPr>
            <a:spLocks noChangeArrowheads="1"/>
          </p:cNvSpPr>
          <p:nvPr/>
        </p:nvSpPr>
        <p:spPr bwMode="auto">
          <a:xfrm>
            <a:off x="685800" y="20574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1981200"/>
            <a:ext cx="62368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-Our </a:t>
            </a:r>
            <a:r>
              <a:rPr lang="en-US" b="1" dirty="0" smtClean="0"/>
              <a:t>ignorance</a:t>
            </a:r>
            <a:r>
              <a:rPr lang="en-US" dirty="0" smtClean="0"/>
              <a:t> regarding the outcome of the experiment is zero.</a:t>
            </a:r>
          </a:p>
          <a:p>
            <a:r>
              <a:rPr lang="en-US" dirty="0" smtClean="0"/>
              <a:t>-We know precisely what will happen</a:t>
            </a:r>
          </a:p>
          <a:p>
            <a:r>
              <a:rPr lang="en-US" dirty="0" smtClean="0"/>
              <a:t>- the probability distribution is sharp (a delta peak)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2971800"/>
            <a:ext cx="37268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Let’s make the distribution broader:</a:t>
            </a:r>
          </a:p>
          <a:p>
            <a:r>
              <a:rPr lang="en-US" dirty="0" smtClean="0"/>
              <a:t>Outcome 1 has the probability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=1/2</a:t>
            </a:r>
          </a:p>
          <a:p>
            <a:r>
              <a:rPr lang="en-US" dirty="0" smtClean="0"/>
              <a:t>Outcome 2 has the probability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=1/2</a:t>
            </a:r>
          </a:p>
          <a:p>
            <a:r>
              <a:rPr lang="en-US" dirty="0" smtClean="0">
                <a:sym typeface="Symbol"/>
              </a:rPr>
              <a:t>Outcome 3,4, … ,N have             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=0  </a:t>
            </a:r>
            <a:endParaRPr lang="en-US" dirty="0"/>
          </a:p>
        </p:txBody>
      </p:sp>
      <p:sp>
        <p:nvSpPr>
          <p:cNvPr id="10" name="AutoShape 52"/>
          <p:cNvSpPr>
            <a:spLocks noChangeArrowheads="1"/>
          </p:cNvSpPr>
          <p:nvPr/>
        </p:nvSpPr>
        <p:spPr bwMode="auto">
          <a:xfrm>
            <a:off x="4005530" y="3316862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572000" y="3124200"/>
          <a:ext cx="4572000" cy="129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6" imgW="3136680" imgH="888840" progId="Equation.DSMT4">
                  <p:embed/>
                </p:oleObj>
              </mc:Choice>
              <mc:Fallback>
                <p:oleObj name="Equation" r:id="rId6" imgW="3136680" imgH="888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24200"/>
                        <a:ext cx="4572000" cy="12958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152400"/>
            <a:ext cx="990600" cy="116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28600" y="4267200"/>
            <a:ext cx="394005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Let’s consider the more general case:</a:t>
            </a:r>
          </a:p>
          <a:p>
            <a:r>
              <a:rPr lang="en-US" dirty="0" smtClean="0"/>
              <a:t>Outcome 1 has the probability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=1/M</a:t>
            </a:r>
          </a:p>
          <a:p>
            <a:r>
              <a:rPr lang="en-US" dirty="0" smtClean="0"/>
              <a:t>Outcome 2 has the probability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=1/M</a:t>
            </a:r>
          </a:p>
          <a:p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>
                <a:sym typeface="Symbol"/>
              </a:rPr>
              <a:t>.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Outcome M has the probability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=1/M</a:t>
            </a:r>
          </a:p>
          <a:p>
            <a:r>
              <a:rPr lang="en-US" dirty="0" smtClean="0">
                <a:sym typeface="Symbol"/>
              </a:rPr>
              <a:t>Outcome M+1, … ,N have             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=0  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3986844" y="1177504"/>
            <a:ext cx="2286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3810000" y="33528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3919270" y="4572000"/>
            <a:ext cx="228600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utoShape 52"/>
          <p:cNvSpPr>
            <a:spLocks noChangeArrowheads="1"/>
          </p:cNvSpPr>
          <p:nvPr/>
        </p:nvSpPr>
        <p:spPr bwMode="auto">
          <a:xfrm>
            <a:off x="4114800" y="4648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343400" y="4876800"/>
          <a:ext cx="4625975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9" imgW="3174840" imgH="1015920" progId="Equation.DSMT4">
                  <p:embed/>
                </p:oleObj>
              </mc:Choice>
              <mc:Fallback>
                <p:oleObj name="Equation" r:id="rId9" imgW="3174840" imgH="10159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4625975" cy="147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/>
      <p:bldP spid="9" grpId="0"/>
      <p:bldP spid="10" grpId="0" animBg="1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419600" y="5867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So far our considerations suggest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Ignorance/information entropy increases with increasing width of the distribution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val 32"/>
          <p:cNvSpPr>
            <a:spLocks noChangeArrowheads="1"/>
          </p:cNvSpPr>
          <p:nvPr/>
        </p:nvSpPr>
        <p:spPr bwMode="auto">
          <a:xfrm rot="-2632602">
            <a:off x="266379" y="157321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555304" y="1524000"/>
            <a:ext cx="669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Which distribution brings information entropy to a maximum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609600" y="1981200"/>
            <a:ext cx="6817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simplicity let’s start with an experiment with 2 outcomes 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685800" y="2743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1295400" y="2667000"/>
            <a:ext cx="4649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Binary distribution with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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+ 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=1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447800" y="3200400"/>
          <a:ext cx="243046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Equation" r:id="rId4" imgW="1562040" imgH="253800" progId="Equation.DSMT4">
                  <p:embed/>
                </p:oleObj>
              </mc:Choice>
              <mc:Fallback>
                <p:oleObj name="Equation" r:id="rId4" imgW="15620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2430462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4114800" y="3233470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876800" y="3226278"/>
          <a:ext cx="10477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Equation" r:id="rId6" imgW="672840" imgH="215640" progId="Equation.DSMT4">
                  <p:embed/>
                </p:oleObj>
              </mc:Choice>
              <mc:Fallback>
                <p:oleObj name="Equation" r:id="rId6" imgW="67284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26278"/>
                        <a:ext cx="10477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52"/>
          <p:cNvSpPr>
            <a:spLocks noChangeArrowheads="1"/>
          </p:cNvSpPr>
          <p:nvPr/>
        </p:nvSpPr>
        <p:spPr bwMode="auto">
          <a:xfrm>
            <a:off x="762000" y="3810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447800" y="3733800"/>
          <a:ext cx="33782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Equation" r:id="rId8" imgW="2171520" imgH="253800" progId="Equation.DSMT4">
                  <p:embed/>
                </p:oleObj>
              </mc:Choice>
              <mc:Fallback>
                <p:oleObj name="Equation" r:id="rId8" imgW="217152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337820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295400" y="4114800"/>
          <a:ext cx="572928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Equation" r:id="rId10" imgW="3682800" imgH="482400" progId="Equation.DSMT4">
                  <p:embed/>
                </p:oleObj>
              </mc:Choice>
              <mc:Fallback>
                <p:oleObj name="Equation" r:id="rId10" imgW="36828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5729288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52400" y="5943600"/>
          <a:ext cx="20939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tion" r:id="rId12" imgW="1346040" imgH="431640" progId="Equation.DSMT4">
                  <p:embed/>
                </p:oleObj>
              </mc:Choice>
              <mc:Fallback>
                <p:oleObj name="Equation" r:id="rId12" imgW="13460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943600"/>
                        <a:ext cx="209391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5400000">
            <a:off x="1753394" y="5942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5715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1981200" y="5410200"/>
            <a:ext cx="1162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maximum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5" name="AutoShape 52"/>
          <p:cNvSpPr>
            <a:spLocks noChangeArrowheads="1"/>
          </p:cNvSpPr>
          <p:nvPr/>
        </p:nvSpPr>
        <p:spPr bwMode="auto">
          <a:xfrm>
            <a:off x="2362200" y="6113252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895600" y="5943600"/>
          <a:ext cx="9286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tion" r:id="rId14" imgW="596880" imgH="431640" progId="Equation.DSMT4">
                  <p:embed/>
                </p:oleObj>
              </mc:Choice>
              <mc:Fallback>
                <p:oleObj name="Equation" r:id="rId14" imgW="59688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943600"/>
                        <a:ext cx="92868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AutoShape 52"/>
          <p:cNvSpPr>
            <a:spLocks noChangeArrowheads="1"/>
          </p:cNvSpPr>
          <p:nvPr/>
        </p:nvSpPr>
        <p:spPr bwMode="auto">
          <a:xfrm>
            <a:off x="3944422" y="6134454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678969" y="6045678"/>
          <a:ext cx="13239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Equation" r:id="rId16" imgW="850680" imgH="215640" progId="Equation.DSMT4">
                  <p:embed/>
                </p:oleObj>
              </mc:Choice>
              <mc:Fallback>
                <p:oleObj name="Equation" r:id="rId16" imgW="85068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969" y="6045678"/>
                        <a:ext cx="13239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4526569" y="6400800"/>
            <a:ext cx="18742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u</a:t>
            </a:r>
            <a:r>
              <a:rPr lang="en-US" sz="1400" dirty="0" smtClean="0">
                <a:latin typeface="Comic Sans MS" pitchFamily="66" charset="0"/>
              </a:rPr>
              <a:t>niform distribution</a:t>
            </a:r>
            <a:endParaRPr lang="en-US" sz="1400" dirty="0">
              <a:latin typeface="Comic Sans MS" pitchFamily="66" charset="0"/>
            </a:endParaRP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6408738" y="4883150"/>
          <a:ext cx="273367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Graph" r:id="rId18" imgW="3572640" imgH="2774880" progId="Origin50.Graph">
                  <p:embed/>
                </p:oleObj>
              </mc:Choice>
              <mc:Fallback>
                <p:oleObj name="Graph" r:id="rId18" imgW="3572640" imgH="2774880" progId="Origin50.Grap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4883150"/>
                        <a:ext cx="2733675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543800" y="1295400"/>
            <a:ext cx="804862" cy="104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/>
      <p:bldP spid="5" grpId="0" animBg="1"/>
      <p:bldP spid="6" grpId="0"/>
      <p:bldP spid="7" grpId="0"/>
      <p:bldP spid="9" grpId="0" animBg="1"/>
      <p:bldP spid="11" grpId="0"/>
      <p:bldP spid="13" grpId="0"/>
      <p:bldP spid="15" grpId="0" animBg="1"/>
      <p:bldP spid="23" grpId="0"/>
      <p:bldP spid="25" grpId="0" animBg="1"/>
      <p:bldP spid="27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381000" y="152400"/>
            <a:ext cx="3348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hlinkClick r:id="rId4"/>
              </a:rPr>
              <a:t>Lagrange multiplier </a:t>
            </a:r>
            <a:r>
              <a:rPr lang="en-US" dirty="0" smtClean="0">
                <a:latin typeface="Comic Sans MS" pitchFamily="66" charset="0"/>
              </a:rPr>
              <a:t>technique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57200" y="914400"/>
          <a:ext cx="243046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quation" r:id="rId5" imgW="1562040" imgH="253800" progId="Equation.DSMT4">
                  <p:embed/>
                </p:oleObj>
              </mc:Choice>
              <mc:Fallback>
                <p:oleObj name="Equation" r:id="rId5" imgW="156204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2430462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3124200" y="921592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886200" y="914400"/>
          <a:ext cx="10477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7" imgW="672840" imgH="215640" progId="Equation.DSMT4">
                  <p:embed/>
                </p:oleObj>
              </mc:Choice>
              <mc:Fallback>
                <p:oleObj name="Equation" r:id="rId7" imgW="67284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14400"/>
                        <a:ext cx="10477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52"/>
          <p:cNvSpPr>
            <a:spLocks noChangeArrowheads="1"/>
          </p:cNvSpPr>
          <p:nvPr/>
        </p:nvSpPr>
        <p:spPr bwMode="auto">
          <a:xfrm>
            <a:off x="457200" y="1600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57200" y="1905000"/>
          <a:ext cx="4879976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9" imgW="3136680" imgH="253800" progId="Equation.DSMT4">
                  <p:embed/>
                </p:oleObj>
              </mc:Choice>
              <mc:Fallback>
                <p:oleObj name="Equation" r:id="rId9" imgW="31366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4879976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Picture 6" descr="File:LagrangeMultipliers2D.sv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7400" y="152400"/>
            <a:ext cx="2971800" cy="213969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867400" y="2133600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From</a:t>
            </a:r>
          </a:p>
          <a:p>
            <a:r>
              <a:rPr lang="en-US" sz="1000" dirty="0" smtClean="0">
                <a:hlinkClick r:id="rId13"/>
              </a:rPr>
              <a:t>http://en.wikipedia.org/wiki/File:LagrangeMultipliers2D.svg</a:t>
            </a:r>
            <a:endParaRPr lang="en-US" sz="1000" dirty="0" smtClean="0"/>
          </a:p>
          <a:p>
            <a:endParaRPr lang="en-US" sz="1000" dirty="0"/>
          </a:p>
          <a:p>
            <a:r>
              <a:rPr lang="en-US" sz="1000" dirty="0" smtClean="0"/>
              <a:t>Finding an </a:t>
            </a:r>
            <a:r>
              <a:rPr lang="en-US" sz="1000" dirty="0" err="1" smtClean="0"/>
              <a:t>extremum</a:t>
            </a:r>
            <a:r>
              <a:rPr lang="en-US" sz="1000" dirty="0" smtClean="0"/>
              <a:t>  of f(</a:t>
            </a:r>
            <a:r>
              <a:rPr lang="en-US" sz="1000" dirty="0" err="1" smtClean="0"/>
              <a:t>x,y</a:t>
            </a:r>
            <a:r>
              <a:rPr lang="en-US" sz="1000" dirty="0" smtClean="0"/>
              <a:t>) under the constraint g(</a:t>
            </a:r>
            <a:r>
              <a:rPr lang="en-US" sz="1000" dirty="0" err="1" smtClean="0"/>
              <a:t>x,y</a:t>
            </a:r>
            <a:r>
              <a:rPr lang="en-US" sz="1000" dirty="0" smtClean="0"/>
              <a:t>)=c.</a:t>
            </a:r>
          </a:p>
          <a:p>
            <a:endParaRPr lang="en-US" sz="1000" dirty="0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57200" y="2590800"/>
          <a:ext cx="2587625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14" imgW="1663560" imgH="1282680" progId="Equation.DSMT4">
                  <p:embed/>
                </p:oleObj>
              </mc:Choice>
              <mc:Fallback>
                <p:oleObj name="Equation" r:id="rId14" imgW="1663560" imgH="1282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2587625" cy="199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Brace 12"/>
          <p:cNvSpPr/>
          <p:nvPr/>
        </p:nvSpPr>
        <p:spPr>
          <a:xfrm>
            <a:off x="3200400" y="2743200"/>
            <a:ext cx="1524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267200" y="3048000"/>
          <a:ext cx="7508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Equation" r:id="rId16" imgW="482400" imgH="215640" progId="Equation.DSMT4">
                  <p:embed/>
                </p:oleObj>
              </mc:Choice>
              <mc:Fallback>
                <p:oleObj name="Equation" r:id="rId16" imgW="48240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048000"/>
                        <a:ext cx="75088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52"/>
          <p:cNvSpPr>
            <a:spLocks noChangeArrowheads="1"/>
          </p:cNvSpPr>
          <p:nvPr/>
        </p:nvSpPr>
        <p:spPr bwMode="auto">
          <a:xfrm>
            <a:off x="3657600" y="3124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038600" y="3733800"/>
          <a:ext cx="10477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18" imgW="672840" imgH="215640" progId="Equation.DSMT4">
                  <p:embed/>
                </p:oleObj>
              </mc:Choice>
              <mc:Fallback>
                <p:oleObj name="Equation" r:id="rId18" imgW="67284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733800"/>
                        <a:ext cx="10477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Brace 16"/>
          <p:cNvSpPr/>
          <p:nvPr/>
        </p:nvSpPr>
        <p:spPr>
          <a:xfrm>
            <a:off x="5257800" y="3124200"/>
            <a:ext cx="1524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>
            <a:off x="5486400" y="3505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172200" y="3200400"/>
            <a:ext cx="1981200" cy="914400"/>
            <a:chOff x="4419600" y="5867400"/>
            <a:chExt cx="1981200" cy="914400"/>
          </a:xfrm>
        </p:grpSpPr>
        <p:sp>
          <p:nvSpPr>
            <p:cNvPr id="19" name="Rectangle 18"/>
            <p:cNvSpPr/>
            <p:nvPr/>
          </p:nvSpPr>
          <p:spPr>
            <a:xfrm>
              <a:off x="4419600" y="5867400"/>
              <a:ext cx="1981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0" name="Object 9"/>
            <p:cNvGraphicFramePr>
              <a:graphicFrameLocks noChangeAspect="1"/>
            </p:cNvGraphicFramePr>
            <p:nvPr/>
          </p:nvGraphicFramePr>
          <p:xfrm>
            <a:off x="4648200" y="6019800"/>
            <a:ext cx="132397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90" name="Equation" r:id="rId20" imgW="850680" imgH="215640" progId="Equation.DSMT4">
                    <p:embed/>
                  </p:oleObj>
                </mc:Choice>
                <mc:Fallback>
                  <p:oleObj name="Equation" r:id="rId20" imgW="850680" imgH="21564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200" y="6019800"/>
                          <a:ext cx="1323975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4526569" y="6400800"/>
              <a:ext cx="18742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u</a:t>
              </a:r>
              <a:r>
                <a:rPr lang="en-US" sz="1400" dirty="0" smtClean="0">
                  <a:latin typeface="Comic Sans MS" pitchFamily="66" charset="0"/>
                </a:rPr>
                <a:t>niform distribution</a:t>
              </a:r>
              <a:endParaRPr lang="en-US" sz="1400" dirty="0">
                <a:latin typeface="Comic Sans MS" pitchFamily="66" charset="0"/>
              </a:endParaRPr>
            </a:p>
          </p:txBody>
        </p:sp>
      </p:grpSp>
      <p:sp>
        <p:nvSpPr>
          <p:cNvPr id="23" name="Oval 32"/>
          <p:cNvSpPr>
            <a:spLocks noChangeArrowheads="1"/>
          </p:cNvSpPr>
          <p:nvPr/>
        </p:nvSpPr>
        <p:spPr bwMode="auto">
          <a:xfrm rot="-2632602">
            <a:off x="266379" y="507841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555304" y="5029200"/>
            <a:ext cx="8286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use Lagrange multiplier technique to find distribution that maximizes 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787400" y="5646738"/>
          <a:ext cx="17780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22" imgW="1143000" imgH="431640" progId="Equation.DSMT4">
                  <p:embed/>
                </p:oleObj>
              </mc:Choice>
              <mc:Fallback>
                <p:oleObj name="Equation" r:id="rId22" imgW="114300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5646738"/>
                        <a:ext cx="17780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457200" y="609600"/>
            <a:ext cx="1346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Once again</a:t>
            </a:r>
            <a:endParaRPr lang="en-US" sz="1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457200" y="1219200"/>
            <a:ext cx="1459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t maximum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3818626" y="1176070"/>
            <a:ext cx="1289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constraint</a:t>
            </a: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11" grpId="0"/>
      <p:bldP spid="13" grpId="0" animBg="1"/>
      <p:bldP spid="15" grpId="0" animBg="1"/>
      <p:bldP spid="17" grpId="0" animBg="1"/>
      <p:bldP spid="18" grpId="0" animBg="1"/>
      <p:bldP spid="23" grpId="0" animBg="1"/>
      <p:bldP spid="24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762000" y="4495800"/>
            <a:ext cx="8001000" cy="2438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3352800" y="1905000"/>
            <a:ext cx="2590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8956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09600" y="152400"/>
          <a:ext cx="4879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4" imgW="3136680" imgH="457200" progId="Equation.DSMT4">
                  <p:embed/>
                </p:oleObj>
              </mc:Choice>
              <mc:Fallback>
                <p:oleObj name="Equation" r:id="rId4" imgW="313668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"/>
                        <a:ext cx="48799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85800" y="1066800"/>
          <a:ext cx="26479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6" imgW="1701720" imgH="444240" progId="Equation.DSMT4">
                  <p:embed/>
                </p:oleObj>
              </mc:Choice>
              <mc:Fallback>
                <p:oleObj name="Equation" r:id="rId6" imgW="170172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264795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52"/>
          <p:cNvSpPr>
            <a:spLocks noChangeArrowheads="1"/>
          </p:cNvSpPr>
          <p:nvPr/>
        </p:nvSpPr>
        <p:spPr bwMode="auto">
          <a:xfrm>
            <a:off x="3581400" y="1278148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114800" y="1143000"/>
          <a:ext cx="26082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Equation" r:id="rId8" imgW="1676160" imgH="241200" progId="Equation.DSMT4">
                  <p:embed/>
                </p:oleObj>
              </mc:Choice>
              <mc:Fallback>
                <p:oleObj name="Equation" r:id="rId8" imgW="16761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43000"/>
                        <a:ext cx="26082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685800" y="2133600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71600" y="1981200"/>
          <a:ext cx="9874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Equation" r:id="rId10" imgW="634680" imgH="431640" progId="Equation.DSMT4">
                  <p:embed/>
                </p:oleObj>
              </mc:Choice>
              <mc:Fallback>
                <p:oleObj name="Equation" r:id="rId10" imgW="63468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987425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52"/>
          <p:cNvSpPr>
            <a:spLocks noChangeArrowheads="1"/>
          </p:cNvSpPr>
          <p:nvPr/>
        </p:nvSpPr>
        <p:spPr bwMode="auto">
          <a:xfrm>
            <a:off x="2667000" y="22098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473450" y="1939925"/>
          <a:ext cx="22129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Equation" r:id="rId12" imgW="1422360" imgH="393480" progId="Equation.DSMT4">
                  <p:embed/>
                </p:oleObj>
              </mc:Choice>
              <mc:Fallback>
                <p:oleObj name="Equation" r:id="rId12" imgW="14223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1939925"/>
                        <a:ext cx="221297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52"/>
          <p:cNvSpPr>
            <a:spLocks noChangeArrowheads="1"/>
          </p:cNvSpPr>
          <p:nvPr/>
        </p:nvSpPr>
        <p:spPr bwMode="auto">
          <a:xfrm>
            <a:off x="762000" y="3124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524000" y="3023556"/>
          <a:ext cx="13827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Equation" r:id="rId14" imgW="888840" imgH="253800" progId="Equation.DSMT4">
                  <p:embed/>
                </p:oleObj>
              </mc:Choice>
              <mc:Fallback>
                <p:oleObj name="Equation" r:id="rId14" imgW="88884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23556"/>
                        <a:ext cx="1382713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6172200" y="1981200"/>
            <a:ext cx="2355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uniform distribution</a:t>
            </a:r>
          </a:p>
          <a:p>
            <a:r>
              <a:rPr lang="en-US" dirty="0" smtClean="0">
                <a:latin typeface="Comic Sans MS" pitchFamily="66" charset="0"/>
              </a:rPr>
              <a:t>maximizes entropy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2841252" y="4241800"/>
            <a:ext cx="3244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Distribution function</a:t>
            </a:r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 rot="-2632602">
            <a:off x="266379" y="4009714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555304" y="3886200"/>
            <a:ext cx="85074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a </a:t>
            </a:r>
            <a:r>
              <a:rPr lang="en-US" dirty="0" err="1" smtClean="0">
                <a:latin typeface="Comic Sans MS" pitchFamily="66" charset="0"/>
              </a:rPr>
              <a:t>microcanonical</a:t>
            </a:r>
            <a:r>
              <a:rPr lang="en-US" dirty="0" smtClean="0">
                <a:latin typeface="Comic Sans MS" pitchFamily="66" charset="0"/>
              </a:rPr>
              <a:t> ensemble where each system has N particles, volume V</a:t>
            </a:r>
          </a:p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nd fixed energy between E and E+</a:t>
            </a:r>
            <a:r>
              <a:rPr lang="en-US" dirty="0" smtClean="0">
                <a:latin typeface="Comic Sans MS" pitchFamily="66" charset="0"/>
                <a:sym typeface="Symbol"/>
              </a:rPr>
              <a:t> the entropy is at maximum in equilibrium.</a:t>
            </a:r>
          </a:p>
          <a:p>
            <a:r>
              <a:rPr lang="en-US" dirty="0" smtClean="0">
                <a:latin typeface="Comic Sans MS" pitchFamily="66" charset="0"/>
                <a:sym typeface="Symbol"/>
              </a:rPr>
              <a:t>- When identifying information entropy with thermodynamic entropy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2" name="AutoShape 52"/>
          <p:cNvSpPr>
            <a:spLocks noChangeArrowheads="1"/>
          </p:cNvSpPr>
          <p:nvPr/>
        </p:nvSpPr>
        <p:spPr bwMode="auto">
          <a:xfrm>
            <a:off x="304800" y="53594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233487" y="4876800"/>
          <a:ext cx="49387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Equation" r:id="rId16" imgW="3174840" imgH="685800" progId="Equation.DSMT4">
                  <p:embed/>
                </p:oleObj>
              </mc:Choice>
              <mc:Fallback>
                <p:oleObj name="Equation" r:id="rId16" imgW="3174840" imgH="685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7" y="4876800"/>
                        <a:ext cx="49387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1219200" y="59436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 Z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(E) = # of microstate with energy in [E,E+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]</a:t>
            </a:r>
          </a:p>
          <a:p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alled  the partition function of the </a:t>
            </a:r>
            <a:r>
              <a:rPr lang="en-US" dirty="0" err="1" smtClean="0">
                <a:latin typeface="Comic Sans MS" pitchFamily="66" charset="0"/>
              </a:rPr>
              <a:t>microcanonical</a:t>
            </a:r>
            <a:r>
              <a:rPr lang="en-US" dirty="0" smtClean="0">
                <a:latin typeface="Comic Sans MS" pitchFamily="66" charset="0"/>
              </a:rPr>
              <a:t> ensemble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5" grpId="0" animBg="1"/>
      <p:bldP spid="14" grpId="0" animBg="1"/>
      <p:bldP spid="6" grpId="0" animBg="1"/>
      <p:bldP spid="8" grpId="0"/>
      <p:bldP spid="10" grpId="0" animBg="1"/>
      <p:bldP spid="12" grpId="0" animBg="1"/>
      <p:bldP spid="16" grpId="0"/>
      <p:bldP spid="20" grpId="0" animBg="1"/>
      <p:bldP spid="21" grpId="0"/>
      <p:bldP spid="22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85800" y="304800"/>
            <a:ext cx="7848600" cy="576263"/>
            <a:chOff x="1056" y="288"/>
            <a:chExt cx="3264" cy="363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27"/>
            <p:cNvSpPr txBox="1">
              <a:spLocks noChangeArrowheads="1"/>
            </p:cNvSpPr>
            <p:nvPr/>
          </p:nvSpPr>
          <p:spPr bwMode="auto">
            <a:xfrm>
              <a:off x="1114" y="320"/>
              <a:ext cx="30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Information entropy and thermodynamic entropy</a:t>
              </a:r>
            </a:p>
          </p:txBody>
        </p:sp>
      </p:grpSp>
      <p:sp>
        <p:nvSpPr>
          <p:cNvPr id="7" name="Oval 32"/>
          <p:cNvSpPr>
            <a:spLocks noChangeArrowheads="1"/>
          </p:cNvSpPr>
          <p:nvPr/>
        </p:nvSpPr>
        <p:spPr bwMode="auto">
          <a:xfrm rot="-2632602">
            <a:off x="266379" y="961714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685800" y="1981200"/>
            <a:ext cx="7234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h</a:t>
            </a:r>
            <a:r>
              <a:rPr lang="en-US" dirty="0" smtClean="0">
                <a:latin typeface="Comic Sans MS" pitchFamily="66" charset="0"/>
              </a:rPr>
              <a:t>as all the properties we expect from the thermodynamic entropy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38200" y="1371600"/>
          <a:ext cx="17986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4" imgW="1155600" imgH="342720" progId="Equation.DSMT4">
                  <p:embed/>
                </p:oleObj>
              </mc:Choice>
              <mc:Fallback>
                <p:oleObj name="Equation" r:id="rId4" imgW="115560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179863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707704" y="990600"/>
            <a:ext cx="2619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When identifying k=</a:t>
            </a:r>
            <a:r>
              <a:rPr lang="en-US" dirty="0" err="1" smtClean="0">
                <a:latin typeface="Comic Sans MS" pitchFamily="66" charset="0"/>
              </a:rPr>
              <a:t>k</a:t>
            </a:r>
            <a:r>
              <a:rPr lang="en-US" baseline="-25000" dirty="0" err="1" smtClean="0">
                <a:latin typeface="Comic Sans MS" pitchFamily="66" charset="0"/>
              </a:rPr>
              <a:t>B</a:t>
            </a:r>
            <a:endParaRPr lang="en-US" sz="1800" baseline="-25000" dirty="0">
              <a:latin typeface="Comic Sans MS" pitchFamily="66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728025" y="2297668"/>
            <a:ext cx="26741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(for details see textbook)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685800" y="2743200"/>
            <a:ext cx="3297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We show here S is additive</a:t>
            </a:r>
          </a:p>
        </p:txBody>
      </p:sp>
      <p:sp>
        <p:nvSpPr>
          <p:cNvPr id="15" name="Oval 14"/>
          <p:cNvSpPr/>
          <p:nvPr/>
        </p:nvSpPr>
        <p:spPr>
          <a:xfrm>
            <a:off x="3810000" y="2438400"/>
            <a:ext cx="35814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267200" y="3124200"/>
            <a:ext cx="990600" cy="838200"/>
            <a:chOff x="4267200" y="3124200"/>
            <a:chExt cx="990600" cy="838200"/>
          </a:xfrm>
        </p:grpSpPr>
        <p:sp>
          <p:nvSpPr>
            <p:cNvPr id="13" name="Rectangle 12"/>
            <p:cNvSpPr/>
            <p:nvPr/>
          </p:nvSpPr>
          <p:spPr>
            <a:xfrm>
              <a:off x="4267200" y="3124200"/>
              <a:ext cx="990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4572000" y="3352800"/>
              <a:ext cx="4138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S</a:t>
              </a:r>
              <a:r>
                <a:rPr lang="en-US" baseline="-25000" dirty="0" smtClean="0"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638800" y="3124200"/>
            <a:ext cx="990600" cy="838200"/>
            <a:chOff x="5638800" y="3124200"/>
            <a:chExt cx="990600" cy="838200"/>
          </a:xfrm>
        </p:grpSpPr>
        <p:sp>
          <p:nvSpPr>
            <p:cNvPr id="14" name="Rectangle 13"/>
            <p:cNvSpPr/>
            <p:nvPr/>
          </p:nvSpPr>
          <p:spPr>
            <a:xfrm>
              <a:off x="5638800" y="3124200"/>
              <a:ext cx="990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5943600" y="3429000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S</a:t>
              </a:r>
              <a:r>
                <a:rPr lang="en-US" baseline="-25000" dirty="0">
                  <a:latin typeface="Comic Sans MS" pitchFamily="66" charset="0"/>
                </a:rPr>
                <a:t>2</a:t>
              </a:r>
              <a:endParaRPr lang="en-US" baseline="-25000" dirty="0" smtClean="0">
                <a:latin typeface="Comic Sans MS" pitchFamily="66" charset="0"/>
              </a:endParaRPr>
            </a:p>
          </p:txBody>
        </p:sp>
      </p:grp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620000" y="3124200"/>
          <a:ext cx="1344612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Equation" r:id="rId6" imgW="863280" imgH="203040" progId="Equation.DSMT4">
                  <p:embed/>
                </p:oleObj>
              </mc:Choice>
              <mc:Fallback>
                <p:oleObj name="Equation" r:id="rId6" imgW="8632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124200"/>
                        <a:ext cx="1344612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46063" y="3429000"/>
          <a:ext cx="5937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Equation" r:id="rId8" imgW="380880" imgH="228600" progId="Equation.DSMT4">
                  <p:embed/>
                </p:oleObj>
              </mc:Choice>
              <mc:Fallback>
                <p:oleObj name="Equation" r:id="rId8" imgW="3808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3429000"/>
                        <a:ext cx="5937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914400" y="3429000"/>
            <a:ext cx="2475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p</a:t>
            </a:r>
            <a:r>
              <a:rPr lang="en-US" sz="1600" dirty="0" smtClean="0">
                <a:latin typeface="Comic Sans MS" pitchFamily="66" charset="0"/>
              </a:rPr>
              <a:t>robability distribution </a:t>
            </a:r>
          </a:p>
          <a:p>
            <a:r>
              <a:rPr lang="en-US" sz="1600" dirty="0" smtClean="0">
                <a:latin typeface="Comic Sans MS" pitchFamily="66" charset="0"/>
              </a:rPr>
              <a:t>for system 1</a:t>
            </a: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266700" y="4064000"/>
          <a:ext cx="6334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Equation" r:id="rId10" imgW="406080" imgH="228600" progId="Equation.DSMT4">
                  <p:embed/>
                </p:oleObj>
              </mc:Choice>
              <mc:Fallback>
                <p:oleObj name="Equation" r:id="rId10" imgW="4060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064000"/>
                        <a:ext cx="6334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953642" y="4063425"/>
            <a:ext cx="2475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p</a:t>
            </a:r>
            <a:r>
              <a:rPr lang="en-US" sz="1600" dirty="0" smtClean="0">
                <a:latin typeface="Comic Sans MS" pitchFamily="66" charset="0"/>
              </a:rPr>
              <a:t>robability distribution </a:t>
            </a:r>
          </a:p>
          <a:p>
            <a:r>
              <a:rPr lang="en-US" sz="1600" dirty="0" smtClean="0">
                <a:latin typeface="Comic Sans MS" pitchFamily="66" charset="0"/>
              </a:rPr>
              <a:t>for system 2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381000" y="4648200"/>
            <a:ext cx="830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Statistically independence of system 1 and 2</a:t>
            </a:r>
          </a:p>
        </p:txBody>
      </p:sp>
      <p:sp>
        <p:nvSpPr>
          <p:cNvPr id="24" name="AutoShape 52"/>
          <p:cNvSpPr>
            <a:spLocks noChangeArrowheads="1"/>
          </p:cNvSpPr>
          <p:nvPr/>
        </p:nvSpPr>
        <p:spPr bwMode="auto">
          <a:xfrm>
            <a:off x="533400" y="5029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066800" y="4876800"/>
            <a:ext cx="7772400" cy="398936"/>
            <a:chOff x="1066800" y="4876800"/>
            <a:chExt cx="7772400" cy="398936"/>
          </a:xfrm>
        </p:grpSpPr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1066800" y="4937182"/>
              <a:ext cx="7772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Comic Sans MS" pitchFamily="66" charset="0"/>
                </a:rPr>
                <a:t>p</a:t>
              </a:r>
              <a:r>
                <a:rPr lang="en-US" sz="1600" dirty="0" smtClean="0">
                  <a:latin typeface="Comic Sans MS" pitchFamily="66" charset="0"/>
                </a:rPr>
                <a:t>robability of finding system 1 in state n and system 2 in state m </a:t>
              </a:r>
            </a:p>
          </p:txBody>
        </p:sp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7543800" y="4876800"/>
            <a:ext cx="909637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4" name="Equation" r:id="rId12" imgW="583920" imgH="253800" progId="Equation.DSMT4">
                    <p:embed/>
                  </p:oleObj>
                </mc:Choice>
                <mc:Fallback>
                  <p:oleObj name="Equation" r:id="rId12" imgW="583920" imgH="2538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3800" y="4876800"/>
                          <a:ext cx="909637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AutoShape 52"/>
          <p:cNvSpPr>
            <a:spLocks noChangeArrowheads="1"/>
          </p:cNvSpPr>
          <p:nvPr/>
        </p:nvSpPr>
        <p:spPr bwMode="auto">
          <a:xfrm>
            <a:off x="533400" y="5715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143000" y="5349876"/>
          <a:ext cx="5715000" cy="1514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14" imgW="4076640" imgH="1079280" progId="Equation.DSMT4">
                  <p:embed/>
                </p:oleObj>
              </mc:Choice>
              <mc:Fallback>
                <p:oleObj name="Equation" r:id="rId14" imgW="4076640" imgH="1079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49876"/>
                        <a:ext cx="5715000" cy="1514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/>
      <p:bldP spid="15" grpId="0" animBg="1"/>
      <p:bldP spid="20" grpId="0"/>
      <p:bldP spid="22" grpId="0"/>
      <p:bldP spid="23" grpId="0"/>
      <p:bldP spid="24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1600200" y="1828800"/>
            <a:ext cx="3276600" cy="1600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4" name="Oval 32"/>
          <p:cNvSpPr>
            <a:spLocks noChangeArrowheads="1"/>
          </p:cNvSpPr>
          <p:nvPr/>
        </p:nvSpPr>
        <p:spPr bwMode="auto">
          <a:xfrm rot="-2632602">
            <a:off x="266379" y="428314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62000" y="1219200"/>
          <a:ext cx="17986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2" name="Equation" r:id="rId4" imgW="1155600" imgH="342720" progId="Equation.DSMT4">
                  <p:embed/>
                </p:oleObj>
              </mc:Choice>
              <mc:Fallback>
                <p:oleObj name="Equation" r:id="rId4" imgW="115560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179863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707704" y="381000"/>
            <a:ext cx="6484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Relation between entropy and the partition function Z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(E) </a:t>
            </a:r>
            <a:endParaRPr lang="en-US" sz="1800" baseline="-25000" dirty="0">
              <a:latin typeface="Comic Sans MS" pitchFamily="66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667000" y="1125748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3" name="Equation" r:id="rId6" imgW="1574640" imgH="431640" progId="Equation.DSMT4">
                  <p:embed/>
                </p:oleObj>
              </mc:Choice>
              <mc:Fallback>
                <p:oleObj name="Equation" r:id="rId6" imgW="157464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125748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257799" y="1066801"/>
          <a:ext cx="2386855" cy="718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4" name="Equation" r:id="rId8" imgW="1434960" imgH="431640" progId="Equation.DSMT4">
                  <p:embed/>
                </p:oleObj>
              </mc:Choice>
              <mc:Fallback>
                <p:oleObj name="Equation" r:id="rId8" imgW="14349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799" y="1066801"/>
                        <a:ext cx="2386855" cy="718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6896100" y="14859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6934200" y="22098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1</a:t>
            </a:r>
            <a:endParaRPr lang="en-US" sz="1800" baseline="-25000" dirty="0">
              <a:latin typeface="Comic Sans MS" pitchFamily="66" charset="0"/>
            </a:endParaRPr>
          </a:p>
        </p:txBody>
      </p:sp>
      <p:sp>
        <p:nvSpPr>
          <p:cNvPr id="11" name="AutoShape 52"/>
          <p:cNvSpPr>
            <a:spLocks noChangeArrowheads="1"/>
          </p:cNvSpPr>
          <p:nvPr/>
        </p:nvSpPr>
        <p:spPr bwMode="auto">
          <a:xfrm>
            <a:off x="762000" y="25146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089150" y="2362200"/>
          <a:ext cx="225901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5" name="Equation" r:id="rId10" imgW="927000" imgH="215640" progId="Equation.DSMT4">
                  <p:embed/>
                </p:oleObj>
              </mc:Choice>
              <mc:Fallback>
                <p:oleObj name="Equation" r:id="rId10" imgW="92700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362200"/>
                        <a:ext cx="225901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33400" y="3614737"/>
            <a:ext cx="7961692" cy="576263"/>
            <a:chOff x="762000" y="3657600"/>
            <a:chExt cx="7961692" cy="576263"/>
          </a:xfrm>
        </p:grpSpPr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762000" y="3657600"/>
              <a:ext cx="78486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5" name="Text Box 33"/>
            <p:cNvSpPr txBox="1">
              <a:spLocks noChangeArrowheads="1"/>
            </p:cNvSpPr>
            <p:nvPr/>
          </p:nvSpPr>
          <p:spPr bwMode="auto">
            <a:xfrm>
              <a:off x="838200" y="3784122"/>
              <a:ext cx="788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omic Sans MS" pitchFamily="66" charset="0"/>
                </a:rPr>
                <a:t>Derivation of Thermodynamics in the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Comic Sans MS" pitchFamily="66" charset="0"/>
                </a:rPr>
                <a:t>microcanonical</a:t>
              </a:r>
              <a:r>
                <a:rPr lang="en-US" sz="2000" b="1" dirty="0" smtClean="0">
                  <a:solidFill>
                    <a:schemeClr val="bg1"/>
                  </a:solidFill>
                  <a:latin typeface="Comic Sans MS" pitchFamily="66" charset="0"/>
                </a:rPr>
                <a:t> Ensemble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7" name="Oval 32"/>
          <p:cNvSpPr>
            <a:spLocks noChangeArrowheads="1"/>
          </p:cNvSpPr>
          <p:nvPr/>
        </p:nvSpPr>
        <p:spPr bwMode="auto">
          <a:xfrm rot="-2632602">
            <a:off x="275914" y="478338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17239" y="4736068"/>
            <a:ext cx="32239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 is the temperature ?</a:t>
            </a:r>
            <a:endParaRPr lang="en-US" sz="1800" baseline="-25000" dirty="0">
              <a:latin typeface="Comic Sans MS" pitchFamily="66" charset="0"/>
            </a:endParaRP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62000" y="5181600"/>
            <a:ext cx="60244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the </a:t>
            </a:r>
            <a:r>
              <a:rPr lang="en-US" dirty="0" err="1" smtClean="0">
                <a:latin typeface="Comic Sans MS" pitchFamily="66" charset="0"/>
              </a:rPr>
              <a:t>microcanonical</a:t>
            </a:r>
            <a:r>
              <a:rPr lang="en-US" dirty="0" smtClean="0">
                <a:latin typeface="Comic Sans MS" pitchFamily="66" charset="0"/>
              </a:rPr>
              <a:t> ensemble the energy, E, is fixed</a:t>
            </a:r>
            <a:endParaRPr lang="en-US" sz="1800" baseline="-25000" dirty="0">
              <a:latin typeface="Comic Sans MS" pitchFamily="66" charset="0"/>
            </a:endParaRPr>
          </a:p>
        </p:txBody>
      </p:sp>
      <p:sp>
        <p:nvSpPr>
          <p:cNvPr id="21" name="AutoShape 52"/>
          <p:cNvSpPr>
            <a:spLocks noChangeArrowheads="1"/>
          </p:cNvSpPr>
          <p:nvPr/>
        </p:nvSpPr>
        <p:spPr bwMode="auto">
          <a:xfrm>
            <a:off x="838200" y="5773948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447800" y="5715000"/>
          <a:ext cx="190182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6" name="Equation" r:id="rId12" imgW="1143000" imgH="203040" progId="Equation.DSMT4">
                  <p:embed/>
                </p:oleObj>
              </mc:Choice>
              <mc:Fallback>
                <p:oleObj name="Equation" r:id="rId12" imgW="11430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15000"/>
                        <a:ext cx="190182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762000" y="6324600"/>
            <a:ext cx="7184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</a:t>
            </a:r>
            <a:endParaRPr lang="en-US" sz="1800" baseline="-25000" dirty="0">
              <a:latin typeface="Comic Sans MS" pitchFamily="66" charset="0"/>
            </a:endParaRP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576388" y="6345238"/>
          <a:ext cx="179546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name="Equation" r:id="rId14" imgW="1079280" imgH="177480" progId="Equation.DSMT4">
                  <p:embed/>
                </p:oleObj>
              </mc:Choice>
              <mc:Fallback>
                <p:oleObj name="Equation" r:id="rId14" imgW="107928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6345238"/>
                        <a:ext cx="1795462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52"/>
          <p:cNvSpPr>
            <a:spLocks noChangeArrowheads="1"/>
          </p:cNvSpPr>
          <p:nvPr/>
        </p:nvSpPr>
        <p:spPr bwMode="auto">
          <a:xfrm>
            <a:off x="3733800" y="64008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683125" y="6027738"/>
          <a:ext cx="12684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16" imgW="761760" imgH="444240" progId="Equation.DSMT4">
                  <p:embed/>
                </p:oleObj>
              </mc:Choice>
              <mc:Fallback>
                <p:oleObj name="Equation" r:id="rId16" imgW="76176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5" y="6027738"/>
                        <a:ext cx="126841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934200" y="6019800"/>
          <a:ext cx="12684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Equation" r:id="rId18" imgW="761760" imgH="444240" progId="Equation.DSMT4">
                  <p:embed/>
                </p:oleObj>
              </mc:Choice>
              <mc:Fallback>
                <p:oleObj name="Equation" r:id="rId18" imgW="761760" imgH="4442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019800"/>
                        <a:ext cx="126841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6106060" y="61722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sz="1800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6" grpId="0"/>
      <p:bldP spid="9" grpId="0" animBg="1"/>
      <p:bldP spid="10" grpId="0"/>
      <p:bldP spid="11" grpId="0" animBg="1"/>
      <p:bldP spid="17" grpId="0" animBg="1"/>
      <p:bldP spid="18" grpId="0"/>
      <p:bldP spid="20" grpId="0"/>
      <p:bldP spid="21" grpId="0" animBg="1"/>
      <p:bldP spid="23" grpId="0"/>
      <p:bldP spid="25" grpId="0" animBg="1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23714</TotalTime>
  <Words>863</Words>
  <Application>Microsoft Office PowerPoint</Application>
  <PresentationFormat>On-screen Show (4:3)</PresentationFormat>
  <Paragraphs>148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Equation</vt:lpstr>
      <vt:lpstr>Graph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1730</cp:revision>
  <dcterms:created xsi:type="dcterms:W3CDTF">2010-07-16T20:34:57Z</dcterms:created>
  <dcterms:modified xsi:type="dcterms:W3CDTF">2011-09-28T22:18:18Z</dcterms:modified>
</cp:coreProperties>
</file>