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6" r:id="rId2"/>
    <p:sldId id="257" r:id="rId3"/>
    <p:sldId id="26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845" y="-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image" Target="../media/image1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57.wmf"/><Relationship Id="rId2" Type="http://schemas.openxmlformats.org/officeDocument/2006/relationships/image" Target="../media/image56.wmf"/><Relationship Id="rId1" Type="http://schemas.openxmlformats.org/officeDocument/2006/relationships/image" Target="../media/image55.wmf"/><Relationship Id="rId5" Type="http://schemas.openxmlformats.org/officeDocument/2006/relationships/image" Target="../media/image59.wmf"/><Relationship Id="rId4" Type="http://schemas.openxmlformats.org/officeDocument/2006/relationships/image" Target="../media/image58.wmf"/></Relationships>
</file>

<file path=ppt/drawings/_rels/vmlDrawing11.vml.rels><?xml version="1.0" encoding="UTF-8" standalone="yes"?>
<Relationships xmlns="http://schemas.openxmlformats.org/package/2006/relationships"><Relationship Id="rId8" Type="http://schemas.openxmlformats.org/officeDocument/2006/relationships/image" Target="../media/image67.wmf"/><Relationship Id="rId3" Type="http://schemas.openxmlformats.org/officeDocument/2006/relationships/image" Target="../media/image62.wmf"/><Relationship Id="rId7" Type="http://schemas.openxmlformats.org/officeDocument/2006/relationships/image" Target="../media/image66.wmf"/><Relationship Id="rId2" Type="http://schemas.openxmlformats.org/officeDocument/2006/relationships/image" Target="../media/image61.wmf"/><Relationship Id="rId1" Type="http://schemas.openxmlformats.org/officeDocument/2006/relationships/image" Target="../media/image60.wmf"/><Relationship Id="rId6" Type="http://schemas.openxmlformats.org/officeDocument/2006/relationships/image" Target="../media/image65.wmf"/><Relationship Id="rId5" Type="http://schemas.openxmlformats.org/officeDocument/2006/relationships/image" Target="../media/image64.wmf"/><Relationship Id="rId10" Type="http://schemas.openxmlformats.org/officeDocument/2006/relationships/image" Target="../media/image69.wmf"/><Relationship Id="rId4" Type="http://schemas.openxmlformats.org/officeDocument/2006/relationships/image" Target="../media/image63.wmf"/><Relationship Id="rId9" Type="http://schemas.openxmlformats.org/officeDocument/2006/relationships/image" Target="../media/image68.wmf"/></Relationships>
</file>

<file path=ppt/drawings/_rels/vmlDrawing12.vml.rels><?xml version="1.0" encoding="UTF-8" standalone="yes"?>
<Relationships xmlns="http://schemas.openxmlformats.org/package/2006/relationships"><Relationship Id="rId8" Type="http://schemas.openxmlformats.org/officeDocument/2006/relationships/image" Target="../media/image75.wmf"/><Relationship Id="rId3" Type="http://schemas.openxmlformats.org/officeDocument/2006/relationships/image" Target="../media/image72.wmf"/><Relationship Id="rId7" Type="http://schemas.openxmlformats.org/officeDocument/2006/relationships/image" Target="../media/image54.wmf"/><Relationship Id="rId2" Type="http://schemas.openxmlformats.org/officeDocument/2006/relationships/image" Target="../media/image71.wmf"/><Relationship Id="rId1" Type="http://schemas.openxmlformats.org/officeDocument/2006/relationships/image" Target="../media/image70.wmf"/><Relationship Id="rId6" Type="http://schemas.openxmlformats.org/officeDocument/2006/relationships/image" Target="../media/image74.wmf"/><Relationship Id="rId5" Type="http://schemas.openxmlformats.org/officeDocument/2006/relationships/image" Target="../media/image53.wmf"/><Relationship Id="rId10" Type="http://schemas.openxmlformats.org/officeDocument/2006/relationships/image" Target="../media/image77.wmf"/><Relationship Id="rId4" Type="http://schemas.openxmlformats.org/officeDocument/2006/relationships/image" Target="../media/image73.wmf"/><Relationship Id="rId9" Type="http://schemas.openxmlformats.org/officeDocument/2006/relationships/image" Target="../media/image76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7" Type="http://schemas.openxmlformats.org/officeDocument/2006/relationships/image" Target="../media/image9.wmf"/><Relationship Id="rId2" Type="http://schemas.openxmlformats.org/officeDocument/2006/relationships/image" Target="../media/image4.wmf"/><Relationship Id="rId1" Type="http://schemas.openxmlformats.org/officeDocument/2006/relationships/image" Target="../media/image3.wmf"/><Relationship Id="rId6" Type="http://schemas.openxmlformats.org/officeDocument/2006/relationships/image" Target="../media/image8.wmf"/><Relationship Id="rId5" Type="http://schemas.openxmlformats.org/officeDocument/2006/relationships/image" Target="../media/image7.wmf"/><Relationship Id="rId4" Type="http://schemas.openxmlformats.org/officeDocument/2006/relationships/image" Target="../media/image6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image" Target="../media/image12.wmf"/><Relationship Id="rId1" Type="http://schemas.openxmlformats.org/officeDocument/2006/relationships/image" Target="../media/image11.wmf"/><Relationship Id="rId5" Type="http://schemas.openxmlformats.org/officeDocument/2006/relationships/image" Target="../media/image15.wmf"/><Relationship Id="rId4" Type="http://schemas.openxmlformats.org/officeDocument/2006/relationships/image" Target="../media/image14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8.wmf"/><Relationship Id="rId2" Type="http://schemas.openxmlformats.org/officeDocument/2006/relationships/image" Target="../media/image17.wmf"/><Relationship Id="rId1" Type="http://schemas.openxmlformats.org/officeDocument/2006/relationships/image" Target="../media/image16.wmf"/></Relationships>
</file>

<file path=ppt/drawings/_rels/vmlDrawing5.vml.rels><?xml version="1.0" encoding="UTF-8" standalone="yes"?>
<Relationships xmlns="http://schemas.openxmlformats.org/package/2006/relationships"><Relationship Id="rId8" Type="http://schemas.openxmlformats.org/officeDocument/2006/relationships/image" Target="../media/image27.wmf"/><Relationship Id="rId3" Type="http://schemas.openxmlformats.org/officeDocument/2006/relationships/image" Target="../media/image22.wmf"/><Relationship Id="rId7" Type="http://schemas.openxmlformats.org/officeDocument/2006/relationships/image" Target="../media/image26.wmf"/><Relationship Id="rId2" Type="http://schemas.openxmlformats.org/officeDocument/2006/relationships/image" Target="../media/image21.wmf"/><Relationship Id="rId1" Type="http://schemas.openxmlformats.org/officeDocument/2006/relationships/image" Target="../media/image20.wmf"/><Relationship Id="rId6" Type="http://schemas.openxmlformats.org/officeDocument/2006/relationships/image" Target="../media/image25.wmf"/><Relationship Id="rId5" Type="http://schemas.openxmlformats.org/officeDocument/2006/relationships/image" Target="../media/image24.wmf"/><Relationship Id="rId4" Type="http://schemas.openxmlformats.org/officeDocument/2006/relationships/image" Target="../media/image23.wmf"/></Relationships>
</file>

<file path=ppt/drawings/_rels/vmlDrawing6.vml.rels><?xml version="1.0" encoding="UTF-8" standalone="yes"?>
<Relationships xmlns="http://schemas.openxmlformats.org/package/2006/relationships"><Relationship Id="rId8" Type="http://schemas.openxmlformats.org/officeDocument/2006/relationships/image" Target="../media/image33.wmf"/><Relationship Id="rId3" Type="http://schemas.openxmlformats.org/officeDocument/2006/relationships/image" Target="../media/image29.wmf"/><Relationship Id="rId7" Type="http://schemas.openxmlformats.org/officeDocument/2006/relationships/image" Target="../media/image26.wmf"/><Relationship Id="rId2" Type="http://schemas.openxmlformats.org/officeDocument/2006/relationships/image" Target="../media/image21.wmf"/><Relationship Id="rId1" Type="http://schemas.openxmlformats.org/officeDocument/2006/relationships/image" Target="../media/image20.wmf"/><Relationship Id="rId6" Type="http://schemas.openxmlformats.org/officeDocument/2006/relationships/image" Target="../media/image32.wmf"/><Relationship Id="rId5" Type="http://schemas.openxmlformats.org/officeDocument/2006/relationships/image" Target="../media/image31.wmf"/><Relationship Id="rId4" Type="http://schemas.openxmlformats.org/officeDocument/2006/relationships/image" Target="../media/image30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37.wmf"/><Relationship Id="rId7" Type="http://schemas.openxmlformats.org/officeDocument/2006/relationships/image" Target="../media/image41.wmf"/><Relationship Id="rId2" Type="http://schemas.openxmlformats.org/officeDocument/2006/relationships/image" Target="../media/image36.wmf"/><Relationship Id="rId1" Type="http://schemas.openxmlformats.org/officeDocument/2006/relationships/image" Target="../media/image35.wmf"/><Relationship Id="rId6" Type="http://schemas.openxmlformats.org/officeDocument/2006/relationships/image" Target="../media/image40.wmf"/><Relationship Id="rId5" Type="http://schemas.openxmlformats.org/officeDocument/2006/relationships/image" Target="../media/image39.wmf"/><Relationship Id="rId4" Type="http://schemas.openxmlformats.org/officeDocument/2006/relationships/image" Target="../media/image38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44.wmf"/><Relationship Id="rId2" Type="http://schemas.openxmlformats.org/officeDocument/2006/relationships/image" Target="../media/image43.wmf"/><Relationship Id="rId1" Type="http://schemas.openxmlformats.org/officeDocument/2006/relationships/image" Target="../media/image42.wmf"/><Relationship Id="rId6" Type="http://schemas.openxmlformats.org/officeDocument/2006/relationships/image" Target="../media/image47.wmf"/><Relationship Id="rId5" Type="http://schemas.openxmlformats.org/officeDocument/2006/relationships/image" Target="../media/image46.wmf"/><Relationship Id="rId4" Type="http://schemas.openxmlformats.org/officeDocument/2006/relationships/image" Target="../media/image45.wmf"/></Relationships>
</file>

<file path=ppt/drawings/_rels/vmlDrawing9.vml.rels><?xml version="1.0" encoding="UTF-8" standalone="yes"?>
<Relationships xmlns="http://schemas.openxmlformats.org/package/2006/relationships"><Relationship Id="rId8" Type="http://schemas.openxmlformats.org/officeDocument/2006/relationships/image" Target="../media/image54.wmf"/><Relationship Id="rId3" Type="http://schemas.openxmlformats.org/officeDocument/2006/relationships/image" Target="../media/image49.wmf"/><Relationship Id="rId7" Type="http://schemas.openxmlformats.org/officeDocument/2006/relationships/image" Target="../media/image53.wmf"/><Relationship Id="rId2" Type="http://schemas.openxmlformats.org/officeDocument/2006/relationships/image" Target="../media/image48.wmf"/><Relationship Id="rId1" Type="http://schemas.openxmlformats.org/officeDocument/2006/relationships/image" Target="../media/image42.wmf"/><Relationship Id="rId6" Type="http://schemas.openxmlformats.org/officeDocument/2006/relationships/image" Target="../media/image52.wmf"/><Relationship Id="rId5" Type="http://schemas.openxmlformats.org/officeDocument/2006/relationships/image" Target="../media/image51.wmf"/><Relationship Id="rId4" Type="http://schemas.openxmlformats.org/officeDocument/2006/relationships/image" Target="../media/image50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7EA88BD-6176-4DAA-B255-2D5CA759614E}" type="datetimeFigureOut">
              <a:rPr lang="en-US" smtClean="0"/>
              <a:pPr/>
              <a:t>9/28/2011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DA69B9-F0A9-49E8-BCD2-52FC7F4F081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5589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DA69B9-F0A9-49E8-BCD2-52FC7F4F0812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828625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DA69B9-F0A9-49E8-BCD2-52FC7F4F0812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024131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DA69B9-F0A9-49E8-BCD2-52FC7F4F0812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642944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DA69B9-F0A9-49E8-BCD2-52FC7F4F0812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067314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DA69B9-F0A9-49E8-BCD2-52FC7F4F0812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419091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DA69B9-F0A9-49E8-BCD2-52FC7F4F0812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577212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DA69B9-F0A9-49E8-BCD2-52FC7F4F0812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124227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DA69B9-F0A9-49E8-BCD2-52FC7F4F0812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DA69B9-F0A9-49E8-BCD2-52FC7F4F0812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188266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DA69B9-F0A9-49E8-BCD2-52FC7F4F0812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172850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DA69B9-F0A9-49E8-BCD2-52FC7F4F0812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194394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DA69B9-F0A9-49E8-BCD2-52FC7F4F0812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96779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FFB1F7-7688-44D1-870F-5FAB6D54583D}" type="datetimeFigureOut">
              <a:rPr lang="en-US" smtClean="0"/>
              <a:pPr/>
              <a:t>9/28/2011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087E4-AF2E-4C3B-BAFF-A237D510C9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FFB1F7-7688-44D1-870F-5FAB6D54583D}" type="datetimeFigureOut">
              <a:rPr lang="en-US" smtClean="0"/>
              <a:pPr/>
              <a:t>9/28/2011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087E4-AF2E-4C3B-BAFF-A237D510C9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FFB1F7-7688-44D1-870F-5FAB6D54583D}" type="datetimeFigureOut">
              <a:rPr lang="en-US" smtClean="0"/>
              <a:pPr/>
              <a:t>9/28/2011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087E4-AF2E-4C3B-BAFF-A237D510C9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FFB1F7-7688-44D1-870F-5FAB6D54583D}" type="datetimeFigureOut">
              <a:rPr lang="en-US" smtClean="0"/>
              <a:pPr/>
              <a:t>9/28/2011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087E4-AF2E-4C3B-BAFF-A237D510C9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FFB1F7-7688-44D1-870F-5FAB6D54583D}" type="datetimeFigureOut">
              <a:rPr lang="en-US" smtClean="0"/>
              <a:pPr/>
              <a:t>9/28/2011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087E4-AF2E-4C3B-BAFF-A237D510C9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FFB1F7-7688-44D1-870F-5FAB6D54583D}" type="datetimeFigureOut">
              <a:rPr lang="en-US" smtClean="0"/>
              <a:pPr/>
              <a:t>9/28/2011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087E4-AF2E-4C3B-BAFF-A237D510C9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FFB1F7-7688-44D1-870F-5FAB6D54583D}" type="datetimeFigureOut">
              <a:rPr lang="en-US" smtClean="0"/>
              <a:pPr/>
              <a:t>9/28/2011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087E4-AF2E-4C3B-BAFF-A237D510C9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FFB1F7-7688-44D1-870F-5FAB6D54583D}" type="datetimeFigureOut">
              <a:rPr lang="en-US" smtClean="0"/>
              <a:pPr/>
              <a:t>9/28/2011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087E4-AF2E-4C3B-BAFF-A237D510C9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FFB1F7-7688-44D1-870F-5FAB6D54583D}" type="datetimeFigureOut">
              <a:rPr lang="en-US" smtClean="0"/>
              <a:pPr/>
              <a:t>9/28/2011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087E4-AF2E-4C3B-BAFF-A237D510C9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FFB1F7-7688-44D1-870F-5FAB6D54583D}" type="datetimeFigureOut">
              <a:rPr lang="en-US" smtClean="0"/>
              <a:pPr/>
              <a:t>9/28/2011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087E4-AF2E-4C3B-BAFF-A237D510C9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FFB1F7-7688-44D1-870F-5FAB6D54583D}" type="datetimeFigureOut">
              <a:rPr lang="en-US" smtClean="0"/>
              <a:pPr/>
              <a:t>9/28/2011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087E4-AF2E-4C3B-BAFF-A237D510C9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FFB1F7-7688-44D1-870F-5FAB6D54583D}" type="datetimeFigureOut">
              <a:rPr lang="en-US" smtClean="0"/>
              <a:pPr/>
              <a:t>9/28/2011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4087E4-AF2E-4C3B-BAFF-A237D510C92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7" Type="http://schemas.openxmlformats.org/officeDocument/2006/relationships/image" Target="../media/image2.wmf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5" Type="http://schemas.openxmlformats.org/officeDocument/2006/relationships/image" Target="../media/image1.wmf"/><Relationship Id="rId4" Type="http://schemas.openxmlformats.org/officeDocument/2006/relationships/oleObject" Target="../embeddings/oleObject1.bin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7.bin"/><Relationship Id="rId13" Type="http://schemas.openxmlformats.org/officeDocument/2006/relationships/image" Target="../media/image59.wmf"/><Relationship Id="rId3" Type="http://schemas.openxmlformats.org/officeDocument/2006/relationships/notesSlide" Target="../notesSlides/notesSlide10.xml"/><Relationship Id="rId7" Type="http://schemas.openxmlformats.org/officeDocument/2006/relationships/image" Target="../media/image56.wmf"/><Relationship Id="rId12" Type="http://schemas.openxmlformats.org/officeDocument/2006/relationships/oleObject" Target="../embeddings/oleObject5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6" Type="http://schemas.openxmlformats.org/officeDocument/2006/relationships/oleObject" Target="../embeddings/oleObject56.bin"/><Relationship Id="rId11" Type="http://schemas.openxmlformats.org/officeDocument/2006/relationships/image" Target="../media/image58.wmf"/><Relationship Id="rId5" Type="http://schemas.openxmlformats.org/officeDocument/2006/relationships/image" Target="../media/image55.wmf"/><Relationship Id="rId10" Type="http://schemas.openxmlformats.org/officeDocument/2006/relationships/oleObject" Target="../embeddings/oleObject58.bin"/><Relationship Id="rId4" Type="http://schemas.openxmlformats.org/officeDocument/2006/relationships/oleObject" Target="../embeddings/oleObject55.bin"/><Relationship Id="rId9" Type="http://schemas.openxmlformats.org/officeDocument/2006/relationships/image" Target="../media/image57.w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2.bin"/><Relationship Id="rId13" Type="http://schemas.openxmlformats.org/officeDocument/2006/relationships/image" Target="../media/image64.wmf"/><Relationship Id="rId18" Type="http://schemas.openxmlformats.org/officeDocument/2006/relationships/oleObject" Target="../embeddings/oleObject67.bin"/><Relationship Id="rId3" Type="http://schemas.openxmlformats.org/officeDocument/2006/relationships/notesSlide" Target="../notesSlides/notesSlide11.xml"/><Relationship Id="rId21" Type="http://schemas.openxmlformats.org/officeDocument/2006/relationships/image" Target="../media/image68.wmf"/><Relationship Id="rId7" Type="http://schemas.openxmlformats.org/officeDocument/2006/relationships/image" Target="../media/image61.wmf"/><Relationship Id="rId12" Type="http://schemas.openxmlformats.org/officeDocument/2006/relationships/oleObject" Target="../embeddings/oleObject64.bin"/><Relationship Id="rId17" Type="http://schemas.openxmlformats.org/officeDocument/2006/relationships/image" Target="../media/image66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66.bin"/><Relationship Id="rId20" Type="http://schemas.openxmlformats.org/officeDocument/2006/relationships/oleObject" Target="../embeddings/oleObject68.bin"/><Relationship Id="rId1" Type="http://schemas.openxmlformats.org/officeDocument/2006/relationships/vmlDrawing" Target="../drawings/vmlDrawing11.vml"/><Relationship Id="rId6" Type="http://schemas.openxmlformats.org/officeDocument/2006/relationships/oleObject" Target="../embeddings/oleObject61.bin"/><Relationship Id="rId11" Type="http://schemas.openxmlformats.org/officeDocument/2006/relationships/image" Target="../media/image63.wmf"/><Relationship Id="rId5" Type="http://schemas.openxmlformats.org/officeDocument/2006/relationships/image" Target="../media/image60.wmf"/><Relationship Id="rId15" Type="http://schemas.openxmlformats.org/officeDocument/2006/relationships/image" Target="../media/image65.wmf"/><Relationship Id="rId23" Type="http://schemas.openxmlformats.org/officeDocument/2006/relationships/image" Target="../media/image69.wmf"/><Relationship Id="rId10" Type="http://schemas.openxmlformats.org/officeDocument/2006/relationships/oleObject" Target="../embeddings/oleObject63.bin"/><Relationship Id="rId19" Type="http://schemas.openxmlformats.org/officeDocument/2006/relationships/image" Target="../media/image67.wmf"/><Relationship Id="rId4" Type="http://schemas.openxmlformats.org/officeDocument/2006/relationships/oleObject" Target="../embeddings/oleObject60.bin"/><Relationship Id="rId9" Type="http://schemas.openxmlformats.org/officeDocument/2006/relationships/image" Target="../media/image62.wmf"/><Relationship Id="rId14" Type="http://schemas.openxmlformats.org/officeDocument/2006/relationships/oleObject" Target="../embeddings/oleObject65.bin"/><Relationship Id="rId22" Type="http://schemas.openxmlformats.org/officeDocument/2006/relationships/oleObject" Target="../embeddings/oleObject69.bin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2.bin"/><Relationship Id="rId13" Type="http://schemas.openxmlformats.org/officeDocument/2006/relationships/image" Target="../media/image53.wmf"/><Relationship Id="rId18" Type="http://schemas.openxmlformats.org/officeDocument/2006/relationships/oleObject" Target="../embeddings/oleObject77.bin"/><Relationship Id="rId3" Type="http://schemas.openxmlformats.org/officeDocument/2006/relationships/notesSlide" Target="../notesSlides/notesSlide12.xml"/><Relationship Id="rId21" Type="http://schemas.openxmlformats.org/officeDocument/2006/relationships/hyperlink" Target="http://en.wikipedia.org/wiki/Exponentiation" TargetMode="External"/><Relationship Id="rId7" Type="http://schemas.openxmlformats.org/officeDocument/2006/relationships/image" Target="../media/image71.wmf"/><Relationship Id="rId12" Type="http://schemas.openxmlformats.org/officeDocument/2006/relationships/oleObject" Target="../embeddings/oleObject74.bin"/><Relationship Id="rId17" Type="http://schemas.openxmlformats.org/officeDocument/2006/relationships/image" Target="../media/image54.wmf"/><Relationship Id="rId25" Type="http://schemas.openxmlformats.org/officeDocument/2006/relationships/image" Target="../media/image77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76.bin"/><Relationship Id="rId20" Type="http://schemas.openxmlformats.org/officeDocument/2006/relationships/image" Target="../media/image78.png"/><Relationship Id="rId1" Type="http://schemas.openxmlformats.org/officeDocument/2006/relationships/vmlDrawing" Target="../drawings/vmlDrawing12.vml"/><Relationship Id="rId6" Type="http://schemas.openxmlformats.org/officeDocument/2006/relationships/oleObject" Target="../embeddings/oleObject71.bin"/><Relationship Id="rId11" Type="http://schemas.openxmlformats.org/officeDocument/2006/relationships/image" Target="../media/image73.wmf"/><Relationship Id="rId24" Type="http://schemas.openxmlformats.org/officeDocument/2006/relationships/oleObject" Target="../embeddings/oleObject79.bin"/><Relationship Id="rId5" Type="http://schemas.openxmlformats.org/officeDocument/2006/relationships/image" Target="../media/image70.wmf"/><Relationship Id="rId15" Type="http://schemas.openxmlformats.org/officeDocument/2006/relationships/image" Target="../media/image74.wmf"/><Relationship Id="rId23" Type="http://schemas.openxmlformats.org/officeDocument/2006/relationships/image" Target="../media/image76.wmf"/><Relationship Id="rId10" Type="http://schemas.openxmlformats.org/officeDocument/2006/relationships/oleObject" Target="../embeddings/oleObject73.bin"/><Relationship Id="rId19" Type="http://schemas.openxmlformats.org/officeDocument/2006/relationships/image" Target="../media/image75.wmf"/><Relationship Id="rId4" Type="http://schemas.openxmlformats.org/officeDocument/2006/relationships/oleObject" Target="../embeddings/oleObject70.bin"/><Relationship Id="rId9" Type="http://schemas.openxmlformats.org/officeDocument/2006/relationships/image" Target="../media/image72.wmf"/><Relationship Id="rId14" Type="http://schemas.openxmlformats.org/officeDocument/2006/relationships/oleObject" Target="../embeddings/oleObject75.bin"/><Relationship Id="rId22" Type="http://schemas.openxmlformats.org/officeDocument/2006/relationships/oleObject" Target="../embeddings/oleObject78.bin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13" Type="http://schemas.openxmlformats.org/officeDocument/2006/relationships/oleObject" Target="../embeddings/oleObject7.bin"/><Relationship Id="rId18" Type="http://schemas.openxmlformats.org/officeDocument/2006/relationships/image" Target="../media/image9.wmf"/><Relationship Id="rId3" Type="http://schemas.openxmlformats.org/officeDocument/2006/relationships/notesSlide" Target="../notesSlides/notesSlide2.xml"/><Relationship Id="rId7" Type="http://schemas.openxmlformats.org/officeDocument/2006/relationships/oleObject" Target="../embeddings/oleObject4.bin"/><Relationship Id="rId12" Type="http://schemas.openxmlformats.org/officeDocument/2006/relationships/image" Target="../media/image6.wmf"/><Relationship Id="rId17" Type="http://schemas.openxmlformats.org/officeDocument/2006/relationships/oleObject" Target="../embeddings/oleObject9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8.wmf"/><Relationship Id="rId1" Type="http://schemas.openxmlformats.org/officeDocument/2006/relationships/vmlDrawing" Target="../drawings/vmlDrawing2.vml"/><Relationship Id="rId6" Type="http://schemas.openxmlformats.org/officeDocument/2006/relationships/image" Target="../media/image3.wmf"/><Relationship Id="rId11" Type="http://schemas.openxmlformats.org/officeDocument/2006/relationships/oleObject" Target="../embeddings/oleObject6.bin"/><Relationship Id="rId5" Type="http://schemas.openxmlformats.org/officeDocument/2006/relationships/oleObject" Target="../embeddings/oleObject3.bin"/><Relationship Id="rId15" Type="http://schemas.openxmlformats.org/officeDocument/2006/relationships/oleObject" Target="../embeddings/oleObject8.bin"/><Relationship Id="rId10" Type="http://schemas.openxmlformats.org/officeDocument/2006/relationships/image" Target="../media/image5.wmf"/><Relationship Id="rId4" Type="http://schemas.openxmlformats.org/officeDocument/2006/relationships/image" Target="../media/image10.png"/><Relationship Id="rId9" Type="http://schemas.openxmlformats.org/officeDocument/2006/relationships/oleObject" Target="../embeddings/oleObject5.bin"/><Relationship Id="rId14" Type="http://schemas.openxmlformats.org/officeDocument/2006/relationships/image" Target="../media/image7.wmf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2.bin"/><Relationship Id="rId13" Type="http://schemas.openxmlformats.org/officeDocument/2006/relationships/image" Target="../media/image15.wmf"/><Relationship Id="rId3" Type="http://schemas.openxmlformats.org/officeDocument/2006/relationships/notesSlide" Target="../notesSlides/notesSlide3.xml"/><Relationship Id="rId7" Type="http://schemas.openxmlformats.org/officeDocument/2006/relationships/image" Target="../media/image12.wmf"/><Relationship Id="rId12" Type="http://schemas.openxmlformats.org/officeDocument/2006/relationships/oleObject" Target="../embeddings/oleObject14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11.bin"/><Relationship Id="rId11" Type="http://schemas.openxmlformats.org/officeDocument/2006/relationships/image" Target="../media/image14.wmf"/><Relationship Id="rId5" Type="http://schemas.openxmlformats.org/officeDocument/2006/relationships/image" Target="../media/image11.wmf"/><Relationship Id="rId10" Type="http://schemas.openxmlformats.org/officeDocument/2006/relationships/oleObject" Target="../embeddings/oleObject13.bin"/><Relationship Id="rId4" Type="http://schemas.openxmlformats.org/officeDocument/2006/relationships/oleObject" Target="../embeddings/oleObject10.bin"/><Relationship Id="rId9" Type="http://schemas.openxmlformats.org/officeDocument/2006/relationships/image" Target="../media/image13.w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png"/><Relationship Id="rId3" Type="http://schemas.openxmlformats.org/officeDocument/2006/relationships/notesSlide" Target="../notesSlides/notesSlide4.xml"/><Relationship Id="rId7" Type="http://schemas.openxmlformats.org/officeDocument/2006/relationships/image" Target="../media/image17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16.bin"/><Relationship Id="rId5" Type="http://schemas.openxmlformats.org/officeDocument/2006/relationships/image" Target="../media/image16.wmf"/><Relationship Id="rId10" Type="http://schemas.openxmlformats.org/officeDocument/2006/relationships/image" Target="../media/image18.wmf"/><Relationship Id="rId4" Type="http://schemas.openxmlformats.org/officeDocument/2006/relationships/oleObject" Target="../embeddings/oleObject15.bin"/><Relationship Id="rId9" Type="http://schemas.openxmlformats.org/officeDocument/2006/relationships/oleObject" Target="../embeddings/oleObject17.bin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0.bin"/><Relationship Id="rId13" Type="http://schemas.openxmlformats.org/officeDocument/2006/relationships/image" Target="../media/image24.wmf"/><Relationship Id="rId18" Type="http://schemas.openxmlformats.org/officeDocument/2006/relationships/oleObject" Target="../embeddings/oleObject25.bin"/><Relationship Id="rId3" Type="http://schemas.openxmlformats.org/officeDocument/2006/relationships/notesSlide" Target="../notesSlides/notesSlide5.xml"/><Relationship Id="rId7" Type="http://schemas.openxmlformats.org/officeDocument/2006/relationships/image" Target="../media/image21.wmf"/><Relationship Id="rId12" Type="http://schemas.openxmlformats.org/officeDocument/2006/relationships/oleObject" Target="../embeddings/oleObject22.bin"/><Relationship Id="rId17" Type="http://schemas.openxmlformats.org/officeDocument/2006/relationships/image" Target="../media/image26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24.bin"/><Relationship Id="rId20" Type="http://schemas.openxmlformats.org/officeDocument/2006/relationships/image" Target="../media/image28.png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19.bin"/><Relationship Id="rId11" Type="http://schemas.openxmlformats.org/officeDocument/2006/relationships/image" Target="../media/image23.wmf"/><Relationship Id="rId5" Type="http://schemas.openxmlformats.org/officeDocument/2006/relationships/image" Target="../media/image20.wmf"/><Relationship Id="rId15" Type="http://schemas.openxmlformats.org/officeDocument/2006/relationships/image" Target="../media/image25.wmf"/><Relationship Id="rId10" Type="http://schemas.openxmlformats.org/officeDocument/2006/relationships/oleObject" Target="../embeddings/oleObject21.bin"/><Relationship Id="rId19" Type="http://schemas.openxmlformats.org/officeDocument/2006/relationships/image" Target="../media/image27.wmf"/><Relationship Id="rId4" Type="http://schemas.openxmlformats.org/officeDocument/2006/relationships/oleObject" Target="../embeddings/oleObject18.bin"/><Relationship Id="rId9" Type="http://schemas.openxmlformats.org/officeDocument/2006/relationships/image" Target="../media/image22.wmf"/><Relationship Id="rId14" Type="http://schemas.openxmlformats.org/officeDocument/2006/relationships/oleObject" Target="../embeddings/oleObject23.bin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wmf"/><Relationship Id="rId13" Type="http://schemas.openxmlformats.org/officeDocument/2006/relationships/hyperlink" Target="http://en.wikipedia.org/wiki/File:LagrangeMultipliers2D.svg" TargetMode="External"/><Relationship Id="rId18" Type="http://schemas.openxmlformats.org/officeDocument/2006/relationships/oleObject" Target="../embeddings/oleObject31.bin"/><Relationship Id="rId3" Type="http://schemas.openxmlformats.org/officeDocument/2006/relationships/notesSlide" Target="../notesSlides/notesSlide6.xml"/><Relationship Id="rId21" Type="http://schemas.openxmlformats.org/officeDocument/2006/relationships/image" Target="../media/image26.wmf"/><Relationship Id="rId7" Type="http://schemas.openxmlformats.org/officeDocument/2006/relationships/oleObject" Target="../embeddings/oleObject27.bin"/><Relationship Id="rId12" Type="http://schemas.openxmlformats.org/officeDocument/2006/relationships/image" Target="../media/image34.png"/><Relationship Id="rId17" Type="http://schemas.openxmlformats.org/officeDocument/2006/relationships/image" Target="../media/image31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30.bin"/><Relationship Id="rId20" Type="http://schemas.openxmlformats.org/officeDocument/2006/relationships/oleObject" Target="../embeddings/oleObject32.bin"/><Relationship Id="rId1" Type="http://schemas.openxmlformats.org/officeDocument/2006/relationships/vmlDrawing" Target="../drawings/vmlDrawing6.vml"/><Relationship Id="rId6" Type="http://schemas.openxmlformats.org/officeDocument/2006/relationships/image" Target="../media/image20.wmf"/><Relationship Id="rId11" Type="http://schemas.openxmlformats.org/officeDocument/2006/relationships/hyperlink" Target="http://upload.wikimedia.org/wikipedia/commons/b/bf/LagrangeMultipliers2D.svg" TargetMode="External"/><Relationship Id="rId5" Type="http://schemas.openxmlformats.org/officeDocument/2006/relationships/oleObject" Target="../embeddings/oleObject26.bin"/><Relationship Id="rId15" Type="http://schemas.openxmlformats.org/officeDocument/2006/relationships/image" Target="../media/image30.wmf"/><Relationship Id="rId23" Type="http://schemas.openxmlformats.org/officeDocument/2006/relationships/image" Target="../media/image33.wmf"/><Relationship Id="rId10" Type="http://schemas.openxmlformats.org/officeDocument/2006/relationships/image" Target="../media/image29.wmf"/><Relationship Id="rId19" Type="http://schemas.openxmlformats.org/officeDocument/2006/relationships/image" Target="../media/image32.wmf"/><Relationship Id="rId4" Type="http://schemas.openxmlformats.org/officeDocument/2006/relationships/hyperlink" Target="http://en.wikipedia.org/wiki/Lagrange_multipliers" TargetMode="External"/><Relationship Id="rId9" Type="http://schemas.openxmlformats.org/officeDocument/2006/relationships/oleObject" Target="../embeddings/oleObject28.bin"/><Relationship Id="rId14" Type="http://schemas.openxmlformats.org/officeDocument/2006/relationships/oleObject" Target="../embeddings/oleObject29.bin"/><Relationship Id="rId22" Type="http://schemas.openxmlformats.org/officeDocument/2006/relationships/oleObject" Target="../embeddings/oleObject33.bin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6.bin"/><Relationship Id="rId13" Type="http://schemas.openxmlformats.org/officeDocument/2006/relationships/image" Target="../media/image39.wmf"/><Relationship Id="rId3" Type="http://schemas.openxmlformats.org/officeDocument/2006/relationships/notesSlide" Target="../notesSlides/notesSlide7.xml"/><Relationship Id="rId7" Type="http://schemas.openxmlformats.org/officeDocument/2006/relationships/image" Target="../media/image36.wmf"/><Relationship Id="rId12" Type="http://schemas.openxmlformats.org/officeDocument/2006/relationships/oleObject" Target="../embeddings/oleObject38.bin"/><Relationship Id="rId17" Type="http://schemas.openxmlformats.org/officeDocument/2006/relationships/image" Target="../media/image41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40.bin"/><Relationship Id="rId1" Type="http://schemas.openxmlformats.org/officeDocument/2006/relationships/vmlDrawing" Target="../drawings/vmlDrawing7.vml"/><Relationship Id="rId6" Type="http://schemas.openxmlformats.org/officeDocument/2006/relationships/oleObject" Target="../embeddings/oleObject35.bin"/><Relationship Id="rId11" Type="http://schemas.openxmlformats.org/officeDocument/2006/relationships/image" Target="../media/image38.wmf"/><Relationship Id="rId5" Type="http://schemas.openxmlformats.org/officeDocument/2006/relationships/image" Target="../media/image35.wmf"/><Relationship Id="rId15" Type="http://schemas.openxmlformats.org/officeDocument/2006/relationships/image" Target="../media/image40.wmf"/><Relationship Id="rId10" Type="http://schemas.openxmlformats.org/officeDocument/2006/relationships/oleObject" Target="../embeddings/oleObject37.bin"/><Relationship Id="rId4" Type="http://schemas.openxmlformats.org/officeDocument/2006/relationships/oleObject" Target="../embeddings/oleObject34.bin"/><Relationship Id="rId9" Type="http://schemas.openxmlformats.org/officeDocument/2006/relationships/image" Target="../media/image37.wmf"/><Relationship Id="rId14" Type="http://schemas.openxmlformats.org/officeDocument/2006/relationships/oleObject" Target="../embeddings/oleObject39.bin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3.bin"/><Relationship Id="rId13" Type="http://schemas.openxmlformats.org/officeDocument/2006/relationships/image" Target="../media/image46.wmf"/><Relationship Id="rId3" Type="http://schemas.openxmlformats.org/officeDocument/2006/relationships/notesSlide" Target="../notesSlides/notesSlide8.xml"/><Relationship Id="rId7" Type="http://schemas.openxmlformats.org/officeDocument/2006/relationships/image" Target="../media/image43.wmf"/><Relationship Id="rId12" Type="http://schemas.openxmlformats.org/officeDocument/2006/relationships/oleObject" Target="../embeddings/oleObject4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oleObject" Target="../embeddings/oleObject42.bin"/><Relationship Id="rId11" Type="http://schemas.openxmlformats.org/officeDocument/2006/relationships/image" Target="../media/image45.wmf"/><Relationship Id="rId5" Type="http://schemas.openxmlformats.org/officeDocument/2006/relationships/image" Target="../media/image42.wmf"/><Relationship Id="rId15" Type="http://schemas.openxmlformats.org/officeDocument/2006/relationships/image" Target="../media/image47.wmf"/><Relationship Id="rId10" Type="http://schemas.openxmlformats.org/officeDocument/2006/relationships/oleObject" Target="../embeddings/oleObject44.bin"/><Relationship Id="rId4" Type="http://schemas.openxmlformats.org/officeDocument/2006/relationships/oleObject" Target="../embeddings/oleObject41.bin"/><Relationship Id="rId9" Type="http://schemas.openxmlformats.org/officeDocument/2006/relationships/image" Target="../media/image44.wmf"/><Relationship Id="rId14" Type="http://schemas.openxmlformats.org/officeDocument/2006/relationships/oleObject" Target="../embeddings/oleObject46.bin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9.bin"/><Relationship Id="rId13" Type="http://schemas.openxmlformats.org/officeDocument/2006/relationships/image" Target="../media/image51.wmf"/><Relationship Id="rId18" Type="http://schemas.openxmlformats.org/officeDocument/2006/relationships/oleObject" Target="../embeddings/oleObject54.bin"/><Relationship Id="rId3" Type="http://schemas.openxmlformats.org/officeDocument/2006/relationships/notesSlide" Target="../notesSlides/notesSlide9.xml"/><Relationship Id="rId7" Type="http://schemas.openxmlformats.org/officeDocument/2006/relationships/image" Target="../media/image48.wmf"/><Relationship Id="rId12" Type="http://schemas.openxmlformats.org/officeDocument/2006/relationships/oleObject" Target="../embeddings/oleObject51.bin"/><Relationship Id="rId17" Type="http://schemas.openxmlformats.org/officeDocument/2006/relationships/image" Target="../media/image53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53.bin"/><Relationship Id="rId1" Type="http://schemas.openxmlformats.org/officeDocument/2006/relationships/vmlDrawing" Target="../drawings/vmlDrawing9.vml"/><Relationship Id="rId6" Type="http://schemas.openxmlformats.org/officeDocument/2006/relationships/oleObject" Target="../embeddings/oleObject48.bin"/><Relationship Id="rId11" Type="http://schemas.openxmlformats.org/officeDocument/2006/relationships/image" Target="../media/image50.wmf"/><Relationship Id="rId5" Type="http://schemas.openxmlformats.org/officeDocument/2006/relationships/image" Target="../media/image42.wmf"/><Relationship Id="rId15" Type="http://schemas.openxmlformats.org/officeDocument/2006/relationships/image" Target="../media/image52.wmf"/><Relationship Id="rId10" Type="http://schemas.openxmlformats.org/officeDocument/2006/relationships/oleObject" Target="../embeddings/oleObject50.bin"/><Relationship Id="rId19" Type="http://schemas.openxmlformats.org/officeDocument/2006/relationships/image" Target="../media/image54.wmf"/><Relationship Id="rId4" Type="http://schemas.openxmlformats.org/officeDocument/2006/relationships/oleObject" Target="../embeddings/oleObject47.bin"/><Relationship Id="rId9" Type="http://schemas.openxmlformats.org/officeDocument/2006/relationships/image" Target="../media/image49.wmf"/><Relationship Id="rId14" Type="http://schemas.openxmlformats.org/officeDocument/2006/relationships/oleObject" Target="../embeddings/oleObject52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0" y="0"/>
            <a:ext cx="9144000" cy="1000125"/>
          </a:xfrm>
          <a:prstGeom prst="rect">
            <a:avLst/>
          </a:prstGeom>
          <a:gradFill rotWithShape="0">
            <a:gsLst>
              <a:gs pos="0">
                <a:srgbClr val="182F76"/>
              </a:gs>
              <a:gs pos="50000">
                <a:srgbClr val="3366FF"/>
              </a:gs>
              <a:gs pos="100000">
                <a:srgbClr val="182F76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en-US" sz="800" b="1" kern="0" baseline="0" dirty="0">
                <a:solidFill>
                  <a:schemeClr val="bg1"/>
                </a:solidFill>
                <a:latin typeface="Comic Sans MS" pitchFamily="66" charset="0"/>
                <a:ea typeface="+mj-ea"/>
                <a:cs typeface="+mj-cs"/>
              </a:rPr>
              <a:t>    </a:t>
            </a:r>
            <a:br>
              <a:rPr lang="en-US" sz="800" b="1" kern="0" baseline="0" dirty="0">
                <a:solidFill>
                  <a:schemeClr val="bg1"/>
                </a:solidFill>
                <a:latin typeface="Comic Sans MS" pitchFamily="66" charset="0"/>
                <a:ea typeface="+mj-ea"/>
                <a:cs typeface="+mj-cs"/>
              </a:rPr>
            </a:br>
            <a:r>
              <a:rPr lang="en-US" sz="800" b="1" kern="0" baseline="0" dirty="0">
                <a:solidFill>
                  <a:schemeClr val="bg1"/>
                </a:solidFill>
                <a:latin typeface="Comic Sans MS" pitchFamily="66" charset="0"/>
                <a:ea typeface="+mj-ea"/>
                <a:cs typeface="+mj-cs"/>
              </a:rPr>
              <a:t> </a:t>
            </a:r>
            <a:endParaRPr lang="en-US" sz="800" b="1" kern="0" baseline="0" dirty="0" smtClean="0">
              <a:solidFill>
                <a:schemeClr val="bg1"/>
              </a:solidFill>
              <a:latin typeface="Comic Sans MS" pitchFamily="66" charset="0"/>
              <a:ea typeface="+mj-ea"/>
              <a:cs typeface="+mj-cs"/>
            </a:endParaRPr>
          </a:p>
          <a:p>
            <a:pPr algn="ctr">
              <a:defRPr/>
            </a:pPr>
            <a:endParaRPr lang="en-US" sz="800" b="1" kern="0" dirty="0">
              <a:solidFill>
                <a:schemeClr val="bg1"/>
              </a:solidFill>
              <a:latin typeface="Comic Sans MS" pitchFamily="66" charset="0"/>
              <a:ea typeface="+mj-ea"/>
              <a:cs typeface="+mj-cs"/>
            </a:endParaRPr>
          </a:p>
          <a:p>
            <a:pPr algn="ctr">
              <a:defRPr/>
            </a:pPr>
            <a:r>
              <a:rPr lang="en-US" sz="3200" b="1" kern="0" dirty="0" smtClean="0">
                <a:solidFill>
                  <a:schemeClr val="bg1"/>
                </a:solidFill>
                <a:latin typeface="Comic Sans MS" pitchFamily="66" charset="0"/>
                <a:ea typeface="+mj-ea"/>
                <a:cs typeface="+mj-cs"/>
              </a:rPr>
              <a:t>The </a:t>
            </a:r>
            <a:r>
              <a:rPr lang="en-US" sz="3200" b="1" kern="0" dirty="0" err="1" smtClean="0">
                <a:solidFill>
                  <a:schemeClr val="bg1"/>
                </a:solidFill>
                <a:latin typeface="Comic Sans MS" pitchFamily="66" charset="0"/>
                <a:ea typeface="+mj-ea"/>
                <a:cs typeface="+mj-cs"/>
              </a:rPr>
              <a:t>microcanonical</a:t>
            </a:r>
            <a:r>
              <a:rPr lang="en-US" sz="3200" b="1" kern="0" dirty="0" smtClean="0">
                <a:solidFill>
                  <a:schemeClr val="bg1"/>
                </a:solidFill>
                <a:latin typeface="Comic Sans MS" pitchFamily="66" charset="0"/>
                <a:ea typeface="+mj-ea"/>
                <a:cs typeface="+mj-cs"/>
              </a:rPr>
              <a:t> ensemble</a:t>
            </a:r>
            <a:r>
              <a:rPr lang="en-US" b="1" kern="0" baseline="0" dirty="0">
                <a:solidFill>
                  <a:schemeClr val="bg1"/>
                </a:solidFill>
                <a:latin typeface="Comic Sans MS" pitchFamily="66" charset="0"/>
                <a:ea typeface="+mj-ea"/>
                <a:cs typeface="+mj-cs"/>
              </a:rPr>
              <a:t/>
            </a:r>
            <a:br>
              <a:rPr lang="en-US" b="1" kern="0" baseline="0" dirty="0">
                <a:solidFill>
                  <a:schemeClr val="bg1"/>
                </a:solidFill>
                <a:latin typeface="Comic Sans MS" pitchFamily="66" charset="0"/>
                <a:ea typeface="+mj-ea"/>
                <a:cs typeface="+mj-cs"/>
              </a:rPr>
            </a:br>
            <a:endParaRPr lang="en-US" i="1" kern="0" baseline="0" dirty="0">
              <a:solidFill>
                <a:srgbClr val="FF0000"/>
              </a:solidFill>
              <a:latin typeface="Comic Sans MS" pitchFamily="66" charset="0"/>
              <a:ea typeface="+mj-ea"/>
              <a:cs typeface="+mj-cs"/>
            </a:endParaRPr>
          </a:p>
        </p:txBody>
      </p:sp>
      <p:grpSp>
        <p:nvGrpSpPr>
          <p:cNvPr id="5" name="Group 25"/>
          <p:cNvGrpSpPr>
            <a:grpSpLocks/>
          </p:cNvGrpSpPr>
          <p:nvPr/>
        </p:nvGrpSpPr>
        <p:grpSpPr bwMode="auto">
          <a:xfrm>
            <a:off x="1524001" y="1371600"/>
            <a:ext cx="6172200" cy="576263"/>
            <a:chOff x="967" y="288"/>
            <a:chExt cx="3391" cy="363"/>
          </a:xfrm>
        </p:grpSpPr>
        <p:sp>
          <p:nvSpPr>
            <p:cNvPr id="6" name="Rectangle 26"/>
            <p:cNvSpPr>
              <a:spLocks noChangeArrowheads="1"/>
            </p:cNvSpPr>
            <p:nvPr/>
          </p:nvSpPr>
          <p:spPr bwMode="auto">
            <a:xfrm>
              <a:off x="1056" y="288"/>
              <a:ext cx="3264" cy="363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600">
                <a:latin typeface="Comic Sans MS" pitchFamily="66" charset="0"/>
              </a:endParaRPr>
            </a:p>
          </p:txBody>
        </p:sp>
        <p:sp>
          <p:nvSpPr>
            <p:cNvPr id="7" name="Text Box 27"/>
            <p:cNvSpPr txBox="1">
              <a:spLocks noChangeArrowheads="1"/>
            </p:cNvSpPr>
            <p:nvPr/>
          </p:nvSpPr>
          <p:spPr bwMode="auto">
            <a:xfrm>
              <a:off x="967" y="320"/>
              <a:ext cx="3391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/>
              <a:r>
                <a:rPr lang="en-US" sz="2400" b="1" dirty="0" smtClean="0">
                  <a:solidFill>
                    <a:schemeClr val="bg1"/>
                  </a:solidFill>
                  <a:latin typeface="Comic Sans MS" pitchFamily="66" charset="0"/>
                </a:rPr>
                <a:t>Finding the probability distribution</a:t>
              </a:r>
              <a:endParaRPr lang="de-DE" sz="2400" b="1" dirty="0">
                <a:solidFill>
                  <a:schemeClr val="bg1"/>
                </a:solidFill>
                <a:latin typeface="Comic Sans MS" pitchFamily="66" charset="0"/>
              </a:endParaRPr>
            </a:p>
          </p:txBody>
        </p:sp>
      </p:grpSp>
      <p:sp>
        <p:nvSpPr>
          <p:cNvPr id="8" name="Text Box 33"/>
          <p:cNvSpPr txBox="1">
            <a:spLocks noChangeArrowheads="1"/>
          </p:cNvSpPr>
          <p:nvPr/>
        </p:nvSpPr>
        <p:spPr bwMode="auto">
          <a:xfrm>
            <a:off x="152400" y="2133600"/>
            <a:ext cx="4887877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 dirty="0" smtClean="0">
                <a:latin typeface="Comic Sans MS" pitchFamily="66" charset="0"/>
              </a:rPr>
              <a:t>We consider an isolated system in the sense that</a:t>
            </a:r>
          </a:p>
          <a:p>
            <a:r>
              <a:rPr lang="en-US" sz="1600" dirty="0" smtClean="0">
                <a:latin typeface="Comic Sans MS" pitchFamily="66" charset="0"/>
              </a:rPr>
              <a:t> the energy is a constant of motion.</a:t>
            </a:r>
            <a:endParaRPr lang="en-US" sz="1600" dirty="0">
              <a:latin typeface="Comic Sans MS" pitchFamily="66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5334000" y="2133600"/>
            <a:ext cx="1524000" cy="1447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026" name="Object 2"/>
          <p:cNvGraphicFramePr>
            <a:graphicFrameLocks noChangeAspect="1"/>
          </p:cNvGraphicFramePr>
          <p:nvPr/>
        </p:nvGraphicFramePr>
        <p:xfrm>
          <a:off x="7002463" y="3200400"/>
          <a:ext cx="2141537" cy="341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4" name="Equation" r:id="rId4" imgW="1269720" imgH="203040" progId="Equation.DSMT4">
                  <p:embed/>
                </p:oleObj>
              </mc:Choice>
              <mc:Fallback>
                <p:oleObj name="Equation" r:id="rId4" imgW="1269720" imgH="20304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02463" y="3200400"/>
                        <a:ext cx="2141537" cy="3413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7" name="Object 3"/>
          <p:cNvGraphicFramePr>
            <a:graphicFrameLocks noChangeAspect="1"/>
          </p:cNvGraphicFramePr>
          <p:nvPr/>
        </p:nvGraphicFramePr>
        <p:xfrm>
          <a:off x="5486400" y="2362200"/>
          <a:ext cx="835025" cy="298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5" name="Equation" r:id="rId6" imgW="495000" imgH="177480" progId="Equation.DSMT4">
                  <p:embed/>
                </p:oleObj>
              </mc:Choice>
              <mc:Fallback>
                <p:oleObj name="Equation" r:id="rId6" imgW="495000" imgH="1774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6400" y="2362200"/>
                        <a:ext cx="835025" cy="2984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Text Box 33"/>
          <p:cNvSpPr txBox="1">
            <a:spLocks noChangeArrowheads="1"/>
          </p:cNvSpPr>
          <p:nvPr/>
        </p:nvSpPr>
        <p:spPr bwMode="auto">
          <a:xfrm>
            <a:off x="228600" y="3581400"/>
            <a:ext cx="4891083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 dirty="0" smtClean="0">
                <a:solidFill>
                  <a:srgbClr val="00B050"/>
                </a:solidFill>
                <a:latin typeface="Comic Sans MS" pitchFamily="66" charset="0"/>
              </a:rPr>
              <a:t>We are </a:t>
            </a:r>
            <a:r>
              <a:rPr lang="en-US" sz="1600" u="sng" dirty="0" smtClean="0">
                <a:solidFill>
                  <a:srgbClr val="00B050"/>
                </a:solidFill>
                <a:latin typeface="Comic Sans MS" pitchFamily="66" charset="0"/>
              </a:rPr>
              <a:t>not</a:t>
            </a:r>
            <a:r>
              <a:rPr lang="en-US" sz="1600" dirty="0" smtClean="0">
                <a:solidFill>
                  <a:srgbClr val="00B050"/>
                </a:solidFill>
                <a:latin typeface="Comic Sans MS" pitchFamily="66" charset="0"/>
              </a:rPr>
              <a:t> able to derive </a:t>
            </a:r>
            <a:r>
              <a:rPr lang="en-US" sz="1600" dirty="0" smtClean="0">
                <a:solidFill>
                  <a:srgbClr val="00B050"/>
                </a:solidFill>
                <a:latin typeface="Comic Sans MS" pitchFamily="66" charset="0"/>
                <a:sym typeface="Symbol"/>
              </a:rPr>
              <a:t> from first principles</a:t>
            </a:r>
            <a:endParaRPr lang="en-US" sz="1600" dirty="0">
              <a:solidFill>
                <a:srgbClr val="00B050"/>
              </a:solidFill>
              <a:latin typeface="Comic Sans MS" pitchFamily="66" charset="0"/>
            </a:endParaRPr>
          </a:p>
        </p:txBody>
      </p:sp>
      <p:sp>
        <p:nvSpPr>
          <p:cNvPr id="15" name="Text Box 33"/>
          <p:cNvSpPr txBox="1">
            <a:spLocks noChangeArrowheads="1"/>
          </p:cNvSpPr>
          <p:nvPr/>
        </p:nvSpPr>
        <p:spPr bwMode="auto">
          <a:xfrm>
            <a:off x="2590800" y="3962400"/>
            <a:ext cx="3514104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 dirty="0" smtClean="0">
                <a:latin typeface="Comic Sans MS" pitchFamily="66" charset="0"/>
              </a:rPr>
              <a:t>Two typical alternative approaches</a:t>
            </a:r>
            <a:endParaRPr lang="en-US" sz="1600" dirty="0">
              <a:latin typeface="Comic Sans MS" pitchFamily="66" charset="0"/>
            </a:endParaRPr>
          </a:p>
        </p:txBody>
      </p:sp>
      <p:sp>
        <p:nvSpPr>
          <p:cNvPr id="16" name="Right Arrow 15"/>
          <p:cNvSpPr/>
          <p:nvPr/>
        </p:nvSpPr>
        <p:spPr>
          <a:xfrm rot="9041536">
            <a:off x="2446527" y="4435458"/>
            <a:ext cx="747246" cy="2286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 Box 33"/>
          <p:cNvSpPr txBox="1">
            <a:spLocks noChangeArrowheads="1"/>
          </p:cNvSpPr>
          <p:nvPr/>
        </p:nvSpPr>
        <p:spPr bwMode="auto">
          <a:xfrm>
            <a:off x="381000" y="4876800"/>
            <a:ext cx="3958135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 b="1" dirty="0" smtClean="0">
                <a:solidFill>
                  <a:srgbClr val="FF0000"/>
                </a:solidFill>
                <a:latin typeface="Comic Sans MS" pitchFamily="66" charset="0"/>
              </a:rPr>
              <a:t>Postulate of Equal a Priori Probability</a:t>
            </a:r>
            <a:endParaRPr lang="en-US" sz="1600" b="1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18" name="Right Arrow 17"/>
          <p:cNvSpPr/>
          <p:nvPr/>
        </p:nvSpPr>
        <p:spPr>
          <a:xfrm rot="958909">
            <a:off x="5732029" y="4365652"/>
            <a:ext cx="747246" cy="2286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Text Box 33"/>
          <p:cNvSpPr txBox="1">
            <a:spLocks noChangeArrowheads="1"/>
          </p:cNvSpPr>
          <p:nvPr/>
        </p:nvSpPr>
        <p:spPr bwMode="auto">
          <a:xfrm>
            <a:off x="5185865" y="4876800"/>
            <a:ext cx="391806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 b="1" dirty="0" smtClean="0">
                <a:solidFill>
                  <a:srgbClr val="FF0000"/>
                </a:solidFill>
                <a:latin typeface="Comic Sans MS" pitchFamily="66" charset="0"/>
              </a:rPr>
              <a:t>Use (information) entropy as starting</a:t>
            </a:r>
          </a:p>
          <a:p>
            <a:r>
              <a:rPr lang="en-US" sz="1600" b="1" dirty="0" smtClean="0">
                <a:solidFill>
                  <a:srgbClr val="FF0000"/>
                </a:solidFill>
                <a:latin typeface="Comic Sans MS" pitchFamily="66" charset="0"/>
              </a:rPr>
              <a:t>concept</a:t>
            </a:r>
            <a:endParaRPr lang="en-US" sz="1600" b="1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21" name="Curved Right Arrow 20"/>
          <p:cNvSpPr/>
          <p:nvPr/>
        </p:nvSpPr>
        <p:spPr>
          <a:xfrm>
            <a:off x="76200" y="5029200"/>
            <a:ext cx="228600" cy="609600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2" name="Text Box 33"/>
          <p:cNvSpPr txBox="1">
            <a:spLocks noChangeArrowheads="1"/>
          </p:cNvSpPr>
          <p:nvPr/>
        </p:nvSpPr>
        <p:spPr bwMode="auto">
          <a:xfrm>
            <a:off x="381000" y="5410200"/>
            <a:ext cx="4366901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 dirty="0" smtClean="0">
                <a:latin typeface="Comic Sans MS" pitchFamily="66" charset="0"/>
              </a:rPr>
              <a:t>Construct entropy expression from it and </a:t>
            </a:r>
          </a:p>
          <a:p>
            <a:r>
              <a:rPr lang="en-US" sz="1600" dirty="0" smtClean="0">
                <a:latin typeface="Comic Sans MS" pitchFamily="66" charset="0"/>
              </a:rPr>
              <a:t>show that the result is consistent </a:t>
            </a:r>
          </a:p>
          <a:p>
            <a:r>
              <a:rPr lang="en-US" sz="1600" dirty="0">
                <a:latin typeface="Comic Sans MS" pitchFamily="66" charset="0"/>
              </a:rPr>
              <a:t>w</a:t>
            </a:r>
            <a:r>
              <a:rPr lang="en-US" sz="1600" dirty="0" smtClean="0">
                <a:latin typeface="Comic Sans MS" pitchFamily="66" charset="0"/>
              </a:rPr>
              <a:t>ith thermodynamics</a:t>
            </a:r>
            <a:endParaRPr lang="en-US" sz="1600" dirty="0">
              <a:latin typeface="Comic Sans MS" pitchFamily="66" charset="0"/>
            </a:endParaRPr>
          </a:p>
        </p:txBody>
      </p:sp>
      <p:sp>
        <p:nvSpPr>
          <p:cNvPr id="23" name="Curved Right Arrow 22"/>
          <p:cNvSpPr/>
          <p:nvPr/>
        </p:nvSpPr>
        <p:spPr>
          <a:xfrm flipH="1">
            <a:off x="8763000" y="5257800"/>
            <a:ext cx="228600" cy="609600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4" name="Text Box 33"/>
          <p:cNvSpPr txBox="1">
            <a:spLocks noChangeArrowheads="1"/>
          </p:cNvSpPr>
          <p:nvPr/>
        </p:nvSpPr>
        <p:spPr bwMode="auto">
          <a:xfrm>
            <a:off x="5334000" y="5562600"/>
            <a:ext cx="3307316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 dirty="0" smtClean="0">
                <a:latin typeface="Comic Sans MS" pitchFamily="66" charset="0"/>
              </a:rPr>
              <a:t>Derive </a:t>
            </a:r>
            <a:r>
              <a:rPr lang="en-US" sz="1600" dirty="0" smtClean="0">
                <a:latin typeface="Comic Sans MS" pitchFamily="66" charset="0"/>
                <a:sym typeface="Symbol"/>
              </a:rPr>
              <a:t> from maximum entropy </a:t>
            </a:r>
          </a:p>
          <a:p>
            <a:r>
              <a:rPr lang="en-US" sz="1600" dirty="0" smtClean="0">
                <a:latin typeface="Comic Sans MS" pitchFamily="66" charset="0"/>
                <a:sym typeface="Symbol"/>
              </a:rPr>
              <a:t>principle</a:t>
            </a:r>
            <a:r>
              <a:rPr lang="en-US" sz="1600" dirty="0" smtClean="0">
                <a:latin typeface="Comic Sans MS" pitchFamily="66" charset="0"/>
              </a:rPr>
              <a:t> </a:t>
            </a:r>
            <a:endParaRPr lang="en-US" sz="1600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500"/>
                            </p:stCondLst>
                            <p:childTnLst>
                              <p:par>
                                <p:cTn id="30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500"/>
                            </p:stCondLst>
                            <p:childTnLst>
                              <p:par>
                                <p:cTn id="42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4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500"/>
                            </p:stCondLst>
                            <p:childTnLst>
                              <p:par>
                                <p:cTn id="51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500"/>
                            </p:stCondLst>
                            <p:childTnLst>
                              <p:par>
                                <p:cTn id="6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500"/>
                            </p:stCondLst>
                            <p:childTnLst>
                              <p:par>
                                <p:cTn id="72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0" grpId="0" animBg="1"/>
      <p:bldP spid="14" grpId="0"/>
      <p:bldP spid="15" grpId="0"/>
      <p:bldP spid="16" grpId="0" animBg="1"/>
      <p:bldP spid="17" grpId="0"/>
      <p:bldP spid="18" grpId="0" animBg="1"/>
      <p:bldP spid="19" grpId="0"/>
      <p:bldP spid="21" grpId="0" animBg="1"/>
      <p:bldP spid="22" grpId="0"/>
      <p:bldP spid="23" grpId="0" animBg="1"/>
      <p:bldP spid="24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2"/>
          <p:cNvSpPr>
            <a:spLocks noChangeArrowheads="1"/>
          </p:cNvSpPr>
          <p:nvPr/>
        </p:nvSpPr>
        <p:spPr bwMode="auto">
          <a:xfrm rot="-2632602">
            <a:off x="275914" y="428314"/>
            <a:ext cx="228600" cy="228600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  <a:effectLst>
            <a:glow rad="139700">
              <a:schemeClr val="accent1">
                <a:satMod val="175000"/>
                <a:alpha val="40000"/>
              </a:schemeClr>
            </a:glow>
            <a:outerShdw dist="107763" dir="18900000" algn="ctr" rotWithShape="0">
              <a:schemeClr val="bg2">
                <a:alpha val="50000"/>
              </a:scheme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>
            <a:sp3d extrusionH="57150">
              <a:bevelT w="38100" h="38100"/>
            </a:sp3d>
          </a:bodyPr>
          <a:lstStyle/>
          <a:p>
            <a:endParaRPr lang="en-US"/>
          </a:p>
        </p:txBody>
      </p:sp>
      <p:sp>
        <p:nvSpPr>
          <p:cNvPr id="5" name="Text Box 33"/>
          <p:cNvSpPr txBox="1">
            <a:spLocks noChangeArrowheads="1"/>
          </p:cNvSpPr>
          <p:nvPr/>
        </p:nvSpPr>
        <p:spPr bwMode="auto">
          <a:xfrm>
            <a:off x="717239" y="381000"/>
            <a:ext cx="8526693" cy="6155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dirty="0" smtClean="0">
                <a:latin typeface="Comic Sans MS" pitchFamily="66" charset="0"/>
              </a:rPr>
              <a:t>Let’s derive the ideal gas equation of state from the </a:t>
            </a:r>
            <a:r>
              <a:rPr lang="en-US" dirty="0" err="1" smtClean="0">
                <a:latin typeface="Comic Sans MS" pitchFamily="66" charset="0"/>
              </a:rPr>
              <a:t>microcanonical</a:t>
            </a:r>
            <a:r>
              <a:rPr lang="en-US" dirty="0" smtClean="0">
                <a:latin typeface="Comic Sans MS" pitchFamily="66" charset="0"/>
              </a:rPr>
              <a:t> ensemble</a:t>
            </a:r>
          </a:p>
          <a:p>
            <a:r>
              <a:rPr lang="en-US" sz="1600" dirty="0" smtClean="0">
                <a:solidFill>
                  <a:srgbClr val="00B050"/>
                </a:solidFill>
                <a:latin typeface="Comic Sans MS" pitchFamily="66" charset="0"/>
              </a:rPr>
              <a:t>despite the fact that there are easier ways to do so </a:t>
            </a:r>
            <a:endParaRPr lang="en-US" sz="1600" baseline="-25000" dirty="0">
              <a:solidFill>
                <a:srgbClr val="00B050"/>
              </a:solidFill>
              <a:latin typeface="Comic Sans MS" pitchFamily="66" charset="0"/>
            </a:endParaRPr>
          </a:p>
        </p:txBody>
      </p:sp>
      <p:graphicFrame>
        <p:nvGraphicFramePr>
          <p:cNvPr id="23554" name="Object 2"/>
          <p:cNvGraphicFramePr>
            <a:graphicFrameLocks noChangeAspect="1"/>
          </p:cNvGraphicFramePr>
          <p:nvPr/>
        </p:nvGraphicFramePr>
        <p:xfrm>
          <a:off x="666750" y="1828800"/>
          <a:ext cx="3660775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99" name="Equation" r:id="rId4" imgW="2311200" imgH="482400" progId="Equation.DSMT4">
                  <p:embed/>
                </p:oleObj>
              </mc:Choice>
              <mc:Fallback>
                <p:oleObj name="Equation" r:id="rId4" imgW="2311200" imgH="48240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6750" y="1828800"/>
                        <a:ext cx="3660775" cy="762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 Box 33"/>
          <p:cNvSpPr txBox="1">
            <a:spLocks noChangeArrowheads="1"/>
          </p:cNvSpPr>
          <p:nvPr/>
        </p:nvSpPr>
        <p:spPr bwMode="auto">
          <a:xfrm>
            <a:off x="838200" y="1219200"/>
            <a:ext cx="643798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dirty="0" smtClean="0">
                <a:latin typeface="Comic Sans MS" pitchFamily="66" charset="0"/>
              </a:rPr>
              <a:t>Major task: find Z</a:t>
            </a:r>
            <a:r>
              <a:rPr lang="en-US" baseline="-25000" dirty="0" smtClean="0">
                <a:latin typeface="Comic Sans MS" pitchFamily="66" charset="0"/>
                <a:sym typeface="Symbol"/>
              </a:rPr>
              <a:t></a:t>
            </a:r>
            <a:r>
              <a:rPr lang="en-US" dirty="0" smtClean="0">
                <a:latin typeface="Comic Sans MS" pitchFamily="66" charset="0"/>
              </a:rPr>
              <a:t>(U) :=# states in energy shell  [U,U+</a:t>
            </a:r>
            <a:r>
              <a:rPr lang="en-US" baseline="-25000" dirty="0" smtClean="0">
                <a:latin typeface="Comic Sans MS" pitchFamily="66" charset="0"/>
                <a:sym typeface="Symbol"/>
              </a:rPr>
              <a:t> </a:t>
            </a:r>
            <a:r>
              <a:rPr lang="en-US" dirty="0" smtClean="0">
                <a:latin typeface="Comic Sans MS" pitchFamily="66" charset="0"/>
                <a:sym typeface="Symbol"/>
              </a:rPr>
              <a:t>]</a:t>
            </a:r>
            <a:endParaRPr lang="en-US" dirty="0" smtClean="0">
              <a:latin typeface="Comic Sans MS" pitchFamily="66" charset="0"/>
            </a:endParaRPr>
          </a:p>
        </p:txBody>
      </p:sp>
      <p:grpSp>
        <p:nvGrpSpPr>
          <p:cNvPr id="25" name="Group 24"/>
          <p:cNvGrpSpPr/>
          <p:nvPr/>
        </p:nvGrpSpPr>
        <p:grpSpPr>
          <a:xfrm>
            <a:off x="7178618" y="838200"/>
            <a:ext cx="1862766" cy="1893332"/>
            <a:chOff x="7178618" y="838200"/>
            <a:chExt cx="1862766" cy="1893332"/>
          </a:xfrm>
        </p:grpSpPr>
        <p:cxnSp>
          <p:nvCxnSpPr>
            <p:cNvPr id="9" name="Straight Arrow Connector 8"/>
            <p:cNvCxnSpPr/>
            <p:nvPr/>
          </p:nvCxnSpPr>
          <p:spPr>
            <a:xfrm rot="5400000" flipH="1" flipV="1">
              <a:off x="6781800" y="1676400"/>
              <a:ext cx="1371600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Arrow Connector 10"/>
            <p:cNvCxnSpPr/>
            <p:nvPr/>
          </p:nvCxnSpPr>
          <p:spPr>
            <a:xfrm>
              <a:off x="7315200" y="2286000"/>
              <a:ext cx="1524000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Text Box 33"/>
            <p:cNvSpPr txBox="1">
              <a:spLocks noChangeArrowheads="1"/>
            </p:cNvSpPr>
            <p:nvPr/>
          </p:nvSpPr>
          <p:spPr bwMode="auto">
            <a:xfrm>
              <a:off x="8610600" y="2362200"/>
              <a:ext cx="304892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dirty="0">
                  <a:latin typeface="Comic Sans MS" pitchFamily="66" charset="0"/>
                </a:rPr>
                <a:t>q</a:t>
              </a:r>
              <a:endParaRPr lang="en-US" dirty="0" smtClean="0">
                <a:latin typeface="Comic Sans MS" pitchFamily="66" charset="0"/>
              </a:endParaRPr>
            </a:p>
          </p:txBody>
        </p:sp>
        <p:sp>
          <p:nvSpPr>
            <p:cNvPr id="13" name="Text Box 33"/>
            <p:cNvSpPr txBox="1">
              <a:spLocks noChangeArrowheads="1"/>
            </p:cNvSpPr>
            <p:nvPr/>
          </p:nvSpPr>
          <p:spPr bwMode="auto">
            <a:xfrm>
              <a:off x="7178618" y="973348"/>
              <a:ext cx="308098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dirty="0" smtClean="0">
                  <a:latin typeface="Comic Sans MS" pitchFamily="66" charset="0"/>
                </a:rPr>
                <a:t>p</a:t>
              </a:r>
            </a:p>
          </p:txBody>
        </p:sp>
        <p:sp>
          <p:nvSpPr>
            <p:cNvPr id="17" name="Freeform 16"/>
            <p:cNvSpPr/>
            <p:nvPr/>
          </p:nvSpPr>
          <p:spPr>
            <a:xfrm>
              <a:off x="7772400" y="990600"/>
              <a:ext cx="905774" cy="1302588"/>
            </a:xfrm>
            <a:custGeom>
              <a:avLst/>
              <a:gdLst>
                <a:gd name="connsiteX0" fmla="*/ 0 w 905774"/>
                <a:gd name="connsiteY0" fmla="*/ 1302588 h 1302588"/>
                <a:gd name="connsiteX1" fmla="*/ 181155 w 905774"/>
                <a:gd name="connsiteY1" fmla="*/ 741871 h 1302588"/>
                <a:gd name="connsiteX2" fmla="*/ 577970 w 905774"/>
                <a:gd name="connsiteY2" fmla="*/ 241539 h 1302588"/>
                <a:gd name="connsiteX3" fmla="*/ 905774 w 905774"/>
                <a:gd name="connsiteY3" fmla="*/ 0 h 13025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05774" h="1302588">
                  <a:moveTo>
                    <a:pt x="0" y="1302588"/>
                  </a:moveTo>
                  <a:cubicBezTo>
                    <a:pt x="42413" y="1110650"/>
                    <a:pt x="84827" y="918713"/>
                    <a:pt x="181155" y="741871"/>
                  </a:cubicBezTo>
                  <a:cubicBezTo>
                    <a:pt x="277483" y="565030"/>
                    <a:pt x="457200" y="365184"/>
                    <a:pt x="577970" y="241539"/>
                  </a:cubicBezTo>
                  <a:cubicBezTo>
                    <a:pt x="698740" y="117894"/>
                    <a:pt x="802257" y="58947"/>
                    <a:pt x="905774" y="0"/>
                  </a:cubicBezTo>
                </a:path>
              </a:pathLst>
            </a:custGeom>
            <a:noFill/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Freeform 17"/>
            <p:cNvSpPr/>
            <p:nvPr/>
          </p:nvSpPr>
          <p:spPr>
            <a:xfrm>
              <a:off x="8071442" y="999226"/>
              <a:ext cx="905774" cy="1302588"/>
            </a:xfrm>
            <a:custGeom>
              <a:avLst/>
              <a:gdLst>
                <a:gd name="connsiteX0" fmla="*/ 0 w 905774"/>
                <a:gd name="connsiteY0" fmla="*/ 1302588 h 1302588"/>
                <a:gd name="connsiteX1" fmla="*/ 181155 w 905774"/>
                <a:gd name="connsiteY1" fmla="*/ 741871 h 1302588"/>
                <a:gd name="connsiteX2" fmla="*/ 577970 w 905774"/>
                <a:gd name="connsiteY2" fmla="*/ 241539 h 1302588"/>
                <a:gd name="connsiteX3" fmla="*/ 905774 w 905774"/>
                <a:gd name="connsiteY3" fmla="*/ 0 h 13025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05774" h="1302588">
                  <a:moveTo>
                    <a:pt x="0" y="1302588"/>
                  </a:moveTo>
                  <a:cubicBezTo>
                    <a:pt x="42413" y="1110650"/>
                    <a:pt x="84827" y="918713"/>
                    <a:pt x="181155" y="741871"/>
                  </a:cubicBezTo>
                  <a:cubicBezTo>
                    <a:pt x="277483" y="565030"/>
                    <a:pt x="457200" y="365184"/>
                    <a:pt x="577970" y="241539"/>
                  </a:cubicBezTo>
                  <a:cubicBezTo>
                    <a:pt x="698740" y="117894"/>
                    <a:pt x="802257" y="58947"/>
                    <a:pt x="905774" y="0"/>
                  </a:cubicBezTo>
                </a:path>
              </a:pathLst>
            </a:custGeom>
            <a:noFill/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Text Box 33"/>
            <p:cNvSpPr txBox="1">
              <a:spLocks noChangeArrowheads="1"/>
            </p:cNvSpPr>
            <p:nvPr/>
          </p:nvSpPr>
          <p:spPr bwMode="auto">
            <a:xfrm>
              <a:off x="8686800" y="1143000"/>
              <a:ext cx="354584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dirty="0" smtClean="0">
                  <a:latin typeface="Comic Sans MS" pitchFamily="66" charset="0"/>
                </a:rPr>
                <a:t>U</a:t>
              </a:r>
            </a:p>
          </p:txBody>
        </p:sp>
        <p:sp>
          <p:nvSpPr>
            <p:cNvPr id="20" name="Rectangle 19"/>
            <p:cNvSpPr/>
            <p:nvPr/>
          </p:nvSpPr>
          <p:spPr>
            <a:xfrm>
              <a:off x="7848600" y="838200"/>
              <a:ext cx="652743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dirty="0" smtClean="0">
                  <a:latin typeface="Comic Sans MS" pitchFamily="66" charset="0"/>
                </a:rPr>
                <a:t>U+</a:t>
              </a:r>
              <a:r>
                <a:rPr lang="en-US" baseline="-25000" dirty="0" smtClean="0">
                  <a:latin typeface="Comic Sans MS" pitchFamily="66" charset="0"/>
                  <a:sym typeface="Symbol"/>
                </a:rPr>
                <a:t> </a:t>
              </a:r>
              <a:r>
                <a:rPr lang="en-US" dirty="0" smtClean="0">
                  <a:latin typeface="Comic Sans MS" pitchFamily="66" charset="0"/>
                  <a:sym typeface="Symbol"/>
                </a:rPr>
                <a:t></a:t>
              </a:r>
              <a:endParaRPr lang="en-US" dirty="0"/>
            </a:p>
          </p:txBody>
        </p:sp>
      </p:grpSp>
      <p:graphicFrame>
        <p:nvGraphicFramePr>
          <p:cNvPr id="23555" name="Object 3"/>
          <p:cNvGraphicFramePr>
            <a:graphicFrameLocks noChangeAspect="1"/>
          </p:cNvGraphicFramePr>
          <p:nvPr/>
        </p:nvGraphicFramePr>
        <p:xfrm>
          <a:off x="1549878" y="1879122"/>
          <a:ext cx="744538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600" name="Equation" r:id="rId6" imgW="469800" imgH="393480" progId="Equation.DSMT4">
                  <p:embed/>
                </p:oleObj>
              </mc:Choice>
              <mc:Fallback>
                <p:oleObj name="Equation" r:id="rId6" imgW="469800" imgH="3934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49878" y="1879122"/>
                        <a:ext cx="744538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8" name="Straight Arrow Connector 27"/>
          <p:cNvCxnSpPr/>
          <p:nvPr/>
        </p:nvCxnSpPr>
        <p:spPr>
          <a:xfrm rot="5400000" flipH="1" flipV="1">
            <a:off x="1371600" y="2895600"/>
            <a:ext cx="6096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>
            <a:off x="1676400" y="3200400"/>
            <a:ext cx="43434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 Box 33"/>
          <p:cNvSpPr txBox="1">
            <a:spLocks noChangeArrowheads="1"/>
          </p:cNvSpPr>
          <p:nvPr/>
        </p:nvSpPr>
        <p:spPr bwMode="auto">
          <a:xfrm>
            <a:off x="1624644" y="2937296"/>
            <a:ext cx="5995356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1600" dirty="0" smtClean="0">
                <a:solidFill>
                  <a:srgbClr val="00B050"/>
                </a:solidFill>
                <a:latin typeface="Comic Sans MS" pitchFamily="66" charset="0"/>
              </a:rPr>
              <a:t>“correct Boltzmann counting”</a:t>
            </a:r>
          </a:p>
          <a:p>
            <a:r>
              <a:rPr lang="en-US" sz="1400" dirty="0">
                <a:solidFill>
                  <a:srgbClr val="00B050"/>
                </a:solidFill>
                <a:latin typeface="Comic Sans MS" pitchFamily="66" charset="0"/>
              </a:rPr>
              <a:t>r</a:t>
            </a:r>
            <a:r>
              <a:rPr lang="en-US" sz="1400" dirty="0" smtClean="0">
                <a:solidFill>
                  <a:srgbClr val="00B050"/>
                </a:solidFill>
                <a:latin typeface="Comic Sans MS" pitchFamily="66" charset="0"/>
              </a:rPr>
              <a:t>equires </a:t>
            </a:r>
            <a:r>
              <a:rPr lang="en-US" sz="1400" dirty="0" err="1" smtClean="0">
                <a:solidFill>
                  <a:srgbClr val="00B050"/>
                </a:solidFill>
                <a:latin typeface="Comic Sans MS" pitchFamily="66" charset="0"/>
              </a:rPr>
              <a:t>qm</a:t>
            </a:r>
            <a:r>
              <a:rPr lang="en-US" sz="1400" dirty="0" smtClean="0">
                <a:solidFill>
                  <a:srgbClr val="00B050"/>
                </a:solidFill>
                <a:latin typeface="Comic Sans MS" pitchFamily="66" charset="0"/>
              </a:rPr>
              <a:t> origin of </a:t>
            </a:r>
            <a:r>
              <a:rPr lang="en-US" sz="1400" dirty="0" err="1" smtClean="0">
                <a:solidFill>
                  <a:srgbClr val="00B050"/>
                </a:solidFill>
                <a:latin typeface="Comic Sans MS" pitchFamily="66" charset="0"/>
              </a:rPr>
              <a:t>indistinguishability</a:t>
            </a:r>
            <a:r>
              <a:rPr lang="en-US" sz="1400" dirty="0" smtClean="0">
                <a:solidFill>
                  <a:srgbClr val="00B050"/>
                </a:solidFill>
                <a:latin typeface="Comic Sans MS" pitchFamily="66" charset="0"/>
              </a:rPr>
              <a:t> of atoms</a:t>
            </a:r>
          </a:p>
          <a:p>
            <a:r>
              <a:rPr lang="en-US" sz="1400" dirty="0" smtClean="0">
                <a:solidFill>
                  <a:srgbClr val="FF0000"/>
                </a:solidFill>
                <a:latin typeface="Comic Sans MS" pitchFamily="66" charset="0"/>
              </a:rPr>
              <a:t>We derive it when discussing the classical limit of </a:t>
            </a:r>
            <a:r>
              <a:rPr lang="en-US" sz="1400" dirty="0" err="1" smtClean="0">
                <a:solidFill>
                  <a:srgbClr val="FF0000"/>
                </a:solidFill>
                <a:latin typeface="Comic Sans MS" pitchFamily="66" charset="0"/>
              </a:rPr>
              <a:t>qm</a:t>
            </a:r>
            <a:r>
              <a:rPr lang="en-US" sz="1400" dirty="0" smtClean="0">
                <a:solidFill>
                  <a:srgbClr val="FF0000"/>
                </a:solidFill>
                <a:latin typeface="Comic Sans MS" pitchFamily="66" charset="0"/>
              </a:rPr>
              <a:t> gas </a:t>
            </a:r>
          </a:p>
        </p:txBody>
      </p:sp>
      <p:cxnSp>
        <p:nvCxnSpPr>
          <p:cNvPr id="33" name="Straight Arrow Connector 32"/>
          <p:cNvCxnSpPr/>
          <p:nvPr/>
        </p:nvCxnSpPr>
        <p:spPr>
          <a:xfrm rot="5400000" flipH="1" flipV="1">
            <a:off x="1791494" y="2704306"/>
            <a:ext cx="3810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>
            <a:off x="1981200" y="2895600"/>
            <a:ext cx="67056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 Box 33"/>
          <p:cNvSpPr txBox="1">
            <a:spLocks noChangeArrowheads="1"/>
          </p:cNvSpPr>
          <p:nvPr/>
        </p:nvSpPr>
        <p:spPr bwMode="auto">
          <a:xfrm>
            <a:off x="1981200" y="2667000"/>
            <a:ext cx="70104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1400" dirty="0">
                <a:solidFill>
                  <a:srgbClr val="00B050"/>
                </a:solidFill>
                <a:latin typeface="Comic Sans MS" pitchFamily="66" charset="0"/>
              </a:rPr>
              <a:t>a</a:t>
            </a:r>
            <a:r>
              <a:rPr lang="en-US" sz="1400" dirty="0" smtClean="0">
                <a:solidFill>
                  <a:srgbClr val="00B050"/>
                </a:solidFill>
                <a:latin typeface="Comic Sans MS" pitchFamily="66" charset="0"/>
              </a:rPr>
              <a:t>nother leftover from </a:t>
            </a:r>
            <a:r>
              <a:rPr lang="en-US" sz="1400" dirty="0" err="1" smtClean="0">
                <a:solidFill>
                  <a:srgbClr val="00B050"/>
                </a:solidFill>
                <a:latin typeface="Comic Sans MS" pitchFamily="66" charset="0"/>
              </a:rPr>
              <a:t>qm</a:t>
            </a:r>
            <a:r>
              <a:rPr lang="en-US" sz="1400" dirty="0" smtClean="0">
                <a:solidFill>
                  <a:srgbClr val="00B050"/>
                </a:solidFill>
                <a:latin typeface="Comic Sans MS" pitchFamily="66" charset="0"/>
              </a:rPr>
              <a:t>: phase space quantization, makes Z</a:t>
            </a:r>
            <a:r>
              <a:rPr lang="en-US" sz="1400" baseline="-25000" dirty="0" smtClean="0">
                <a:solidFill>
                  <a:srgbClr val="00B050"/>
                </a:solidFill>
                <a:latin typeface="Comic Sans MS" pitchFamily="66" charset="0"/>
                <a:sym typeface="Symbol"/>
              </a:rPr>
              <a:t></a:t>
            </a:r>
            <a:r>
              <a:rPr lang="en-US" sz="1400" dirty="0" smtClean="0">
                <a:solidFill>
                  <a:srgbClr val="00B050"/>
                </a:solidFill>
                <a:latin typeface="Comic Sans MS" pitchFamily="66" charset="0"/>
                <a:sym typeface="Symbol"/>
              </a:rPr>
              <a:t> a dimensionless #</a:t>
            </a:r>
            <a:r>
              <a:rPr lang="en-US" sz="1400" dirty="0" smtClean="0">
                <a:solidFill>
                  <a:srgbClr val="00B050"/>
                </a:solidFill>
                <a:latin typeface="Comic Sans MS" pitchFamily="66" charset="0"/>
              </a:rPr>
              <a:t>  </a:t>
            </a:r>
          </a:p>
        </p:txBody>
      </p:sp>
      <p:sp>
        <p:nvSpPr>
          <p:cNvPr id="38" name="Text Box 33"/>
          <p:cNvSpPr txBox="1">
            <a:spLocks noChangeArrowheads="1"/>
          </p:cNvSpPr>
          <p:nvPr/>
        </p:nvSpPr>
        <p:spPr bwMode="auto">
          <a:xfrm>
            <a:off x="685800" y="4137025"/>
            <a:ext cx="543450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dirty="0" smtClean="0">
                <a:latin typeface="Comic Sans MS" pitchFamily="66" charset="0"/>
              </a:rPr>
              <a:t>For a gas of N non-interacting particles we have </a:t>
            </a:r>
          </a:p>
        </p:txBody>
      </p:sp>
      <p:graphicFrame>
        <p:nvGraphicFramePr>
          <p:cNvPr id="23556" name="Object 4"/>
          <p:cNvGraphicFramePr>
            <a:graphicFrameLocks noChangeAspect="1"/>
          </p:cNvGraphicFramePr>
          <p:nvPr/>
        </p:nvGraphicFramePr>
        <p:xfrm>
          <a:off x="6096000" y="3984625"/>
          <a:ext cx="1165225" cy="741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601" name="Equation" r:id="rId8" imgW="736560" imgH="469800" progId="Equation.DSMT4">
                  <p:embed/>
                </p:oleObj>
              </mc:Choice>
              <mc:Fallback>
                <p:oleObj name="Equation" r:id="rId8" imgW="736560" imgH="4698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0" y="3984625"/>
                        <a:ext cx="1165225" cy="7413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0" name="Right Brace 39"/>
          <p:cNvSpPr/>
          <p:nvPr/>
        </p:nvSpPr>
        <p:spPr>
          <a:xfrm>
            <a:off x="6705600" y="2971800"/>
            <a:ext cx="228600" cy="685800"/>
          </a:xfrm>
          <a:prstGeom prst="rightBrace">
            <a:avLst>
              <a:gd name="adj1" fmla="val 27201"/>
              <a:gd name="adj2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Text Box 33"/>
          <p:cNvSpPr txBox="1">
            <a:spLocks noChangeArrowheads="1"/>
          </p:cNvSpPr>
          <p:nvPr/>
        </p:nvSpPr>
        <p:spPr bwMode="auto">
          <a:xfrm>
            <a:off x="7010400" y="3124200"/>
            <a:ext cx="25146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1400" dirty="0" smtClean="0">
                <a:solidFill>
                  <a:srgbClr val="00B050"/>
                </a:solidFill>
                <a:latin typeface="Comic Sans MS" pitchFamily="66" charset="0"/>
              </a:rPr>
              <a:t>Solves Gibb’s paradox</a:t>
            </a:r>
          </a:p>
        </p:txBody>
      </p:sp>
      <p:graphicFrame>
        <p:nvGraphicFramePr>
          <p:cNvPr id="23557" name="Object 5"/>
          <p:cNvGraphicFramePr>
            <a:graphicFrameLocks noChangeAspect="1"/>
          </p:cNvGraphicFramePr>
          <p:nvPr/>
        </p:nvGraphicFramePr>
        <p:xfrm>
          <a:off x="817563" y="4997450"/>
          <a:ext cx="3700462" cy="1022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602" name="Equation" r:id="rId10" imgW="2336760" imgH="647640" progId="Equation.DSMT4">
                  <p:embed/>
                </p:oleObj>
              </mc:Choice>
              <mc:Fallback>
                <p:oleObj name="Equation" r:id="rId10" imgW="2336760" imgH="64764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17563" y="4997450"/>
                        <a:ext cx="3700462" cy="10223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58" name="Object 6"/>
          <p:cNvGraphicFramePr>
            <a:graphicFrameLocks noChangeAspect="1"/>
          </p:cNvGraphicFramePr>
          <p:nvPr/>
        </p:nvGraphicFramePr>
        <p:xfrm>
          <a:off x="4597400" y="4975225"/>
          <a:ext cx="3784600" cy="1022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603" name="Equation" r:id="rId12" imgW="2387520" imgH="647640" progId="Equation.DSMT4">
                  <p:embed/>
                </p:oleObj>
              </mc:Choice>
              <mc:Fallback>
                <p:oleObj name="Equation" r:id="rId12" imgW="2387520" imgH="64764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97400" y="4975225"/>
                        <a:ext cx="3784600" cy="10223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4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" dur="500"/>
                                        <p:tgtEl>
                                          <p:spTgt spid="235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35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35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35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35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500"/>
                            </p:stCondLst>
                            <p:childTnLst>
                              <p:par>
                                <p:cTn id="44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6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1000"/>
                            </p:stCondLst>
                            <p:childTnLst>
                              <p:par>
                                <p:cTn id="48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0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500"/>
                            </p:stCondLst>
                            <p:childTnLst>
                              <p:par>
                                <p:cTn id="58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0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1000"/>
                            </p:stCondLst>
                            <p:childTnLst>
                              <p:par>
                                <p:cTn id="62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4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500"/>
                            </p:stCondLst>
                            <p:childTnLst>
                              <p:par>
                                <p:cTn id="72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4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9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500"/>
                            </p:stCondLst>
                            <p:childTnLst>
                              <p:par>
                                <p:cTn id="81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3" dur="500"/>
                                        <p:tgtEl>
                                          <p:spTgt spid="235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8" dur="500"/>
                                        <p:tgtEl>
                                          <p:spTgt spid="235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3" dur="500"/>
                                        <p:tgtEl>
                                          <p:spTgt spid="235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  <p:bldP spid="7" grpId="0"/>
      <p:bldP spid="31" grpId="0"/>
      <p:bldP spid="37" grpId="0"/>
      <p:bldP spid="38" grpId="0"/>
      <p:bldP spid="40" grpId="0" animBg="1"/>
      <p:bldP spid="41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TextBox 26"/>
          <p:cNvSpPr txBox="1"/>
          <p:nvPr/>
        </p:nvSpPr>
        <p:spPr>
          <a:xfrm>
            <a:off x="5105400" y="3669268"/>
            <a:ext cx="13379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Remember: </a:t>
            </a:r>
            <a:endParaRPr lang="en-US" dirty="0"/>
          </a:p>
        </p:txBody>
      </p:sp>
      <p:graphicFrame>
        <p:nvGraphicFramePr>
          <p:cNvPr id="24578" name="Object 2"/>
          <p:cNvGraphicFramePr>
            <a:graphicFrameLocks noChangeAspect="1"/>
          </p:cNvGraphicFramePr>
          <p:nvPr/>
        </p:nvGraphicFramePr>
        <p:xfrm>
          <a:off x="380999" y="381000"/>
          <a:ext cx="1661531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69" name="Equation" r:id="rId4" imgW="596880" imgH="330120" progId="Equation.DSMT4">
                  <p:embed/>
                </p:oleObj>
              </mc:Choice>
              <mc:Fallback>
                <p:oleObj name="Equation" r:id="rId4" imgW="596880" imgH="33012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0999" y="381000"/>
                        <a:ext cx="1661531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Oval 4"/>
          <p:cNvSpPr/>
          <p:nvPr/>
        </p:nvSpPr>
        <p:spPr>
          <a:xfrm>
            <a:off x="7001608" y="524608"/>
            <a:ext cx="1524000" cy="14478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" name="Straight Arrow Connector 6"/>
          <p:cNvCxnSpPr>
            <a:endCxn id="5" idx="7"/>
          </p:cNvCxnSpPr>
          <p:nvPr/>
        </p:nvCxnSpPr>
        <p:spPr>
          <a:xfrm rot="5400000" flipH="1" flipV="1">
            <a:off x="7758028" y="742214"/>
            <a:ext cx="549975" cy="53881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4579" name="Object 3"/>
          <p:cNvGraphicFramePr>
            <a:graphicFrameLocks noChangeAspect="1"/>
          </p:cNvGraphicFramePr>
          <p:nvPr/>
        </p:nvGraphicFramePr>
        <p:xfrm>
          <a:off x="7763608" y="1058008"/>
          <a:ext cx="847725" cy="422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70" name="Equation" r:id="rId6" imgW="304560" imgH="152280" progId="Equation.DSMT4">
                  <p:embed/>
                </p:oleObj>
              </mc:Choice>
              <mc:Fallback>
                <p:oleObj name="Equation" r:id="rId6" imgW="304560" imgH="1522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63608" y="1058008"/>
                        <a:ext cx="847725" cy="422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Text Box 33"/>
          <p:cNvSpPr txBox="1">
            <a:spLocks noChangeArrowheads="1"/>
          </p:cNvSpPr>
          <p:nvPr/>
        </p:nvSpPr>
        <p:spPr bwMode="auto">
          <a:xfrm>
            <a:off x="2514600" y="609600"/>
            <a:ext cx="2311851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dirty="0" smtClean="0">
                <a:latin typeface="Comic Sans MS" pitchFamily="66" charset="0"/>
              </a:rPr>
              <a:t>3N dim. sphere </a:t>
            </a:r>
          </a:p>
          <a:p>
            <a:r>
              <a:rPr lang="en-US" dirty="0" smtClean="0">
                <a:latin typeface="Comic Sans MS" pitchFamily="66" charset="0"/>
              </a:rPr>
              <a:t>in momentum space </a:t>
            </a:r>
          </a:p>
        </p:txBody>
      </p:sp>
      <p:sp>
        <p:nvSpPr>
          <p:cNvPr id="10" name="Oval 9"/>
          <p:cNvSpPr/>
          <p:nvPr/>
        </p:nvSpPr>
        <p:spPr>
          <a:xfrm>
            <a:off x="6858000" y="381000"/>
            <a:ext cx="1828800" cy="17526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" name="Straight Arrow Connector 11"/>
          <p:cNvCxnSpPr/>
          <p:nvPr/>
        </p:nvCxnSpPr>
        <p:spPr>
          <a:xfrm rot="10800000">
            <a:off x="6925408" y="905608"/>
            <a:ext cx="838200" cy="381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4580" name="Object 4"/>
          <p:cNvGraphicFramePr>
            <a:graphicFrameLocks noChangeAspect="1"/>
          </p:cNvGraphicFramePr>
          <p:nvPr/>
        </p:nvGraphicFramePr>
        <p:xfrm>
          <a:off x="7078509" y="727075"/>
          <a:ext cx="9906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71" name="Equation" r:id="rId8" imgW="495000" imgH="177480" progId="Equation.DSMT4">
                  <p:embed/>
                </p:oleObj>
              </mc:Choice>
              <mc:Fallback>
                <p:oleObj name="Equation" r:id="rId8" imgW="495000" imgH="1774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78509" y="727075"/>
                        <a:ext cx="9906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81" name="Object 5"/>
          <p:cNvGraphicFramePr>
            <a:graphicFrameLocks noChangeAspect="1"/>
          </p:cNvGraphicFramePr>
          <p:nvPr/>
        </p:nvGraphicFramePr>
        <p:xfrm>
          <a:off x="457200" y="2590800"/>
          <a:ext cx="4448175" cy="1022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72" name="Equation" r:id="rId10" imgW="2806560" imgH="647640" progId="Equation.DSMT4">
                  <p:embed/>
                </p:oleObj>
              </mc:Choice>
              <mc:Fallback>
                <p:oleObj name="Equation" r:id="rId10" imgW="2806560" imgH="64764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" y="2590800"/>
                        <a:ext cx="4448175" cy="10223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Right Brace 15"/>
          <p:cNvSpPr/>
          <p:nvPr/>
        </p:nvSpPr>
        <p:spPr>
          <a:xfrm rot="5400000">
            <a:off x="3390900" y="2324100"/>
            <a:ext cx="228600" cy="2743200"/>
          </a:xfrm>
          <a:prstGeom prst="rightBrace">
            <a:avLst>
              <a:gd name="adj1" fmla="val 27201"/>
              <a:gd name="adj2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24583" name="Object 7"/>
          <p:cNvGraphicFramePr>
            <a:graphicFrameLocks noChangeAspect="1"/>
          </p:cNvGraphicFramePr>
          <p:nvPr/>
        </p:nvGraphicFramePr>
        <p:xfrm>
          <a:off x="2095500" y="3852863"/>
          <a:ext cx="2911475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73" name="Equation" r:id="rId12" imgW="2781000" imgH="253800" progId="Equation.DSMT4">
                  <p:embed/>
                </p:oleObj>
              </mc:Choice>
              <mc:Fallback>
                <p:oleObj name="Equation" r:id="rId12" imgW="2781000" imgH="2538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95500" y="3852863"/>
                        <a:ext cx="2911475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84" name="Object 8"/>
          <p:cNvGraphicFramePr>
            <a:graphicFrameLocks noChangeAspect="1"/>
          </p:cNvGraphicFramePr>
          <p:nvPr/>
        </p:nvGraphicFramePr>
        <p:xfrm>
          <a:off x="4959350" y="2667000"/>
          <a:ext cx="4146550" cy="660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74" name="Equation" r:id="rId14" imgW="2616120" imgH="419040" progId="Equation.DSMT4">
                  <p:embed/>
                </p:oleObj>
              </mc:Choice>
              <mc:Fallback>
                <p:oleObj name="Equation" r:id="rId14" imgW="2616120" imgH="41904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59350" y="2667000"/>
                        <a:ext cx="4146550" cy="660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4" name="Straight Arrow Connector 23"/>
          <p:cNvCxnSpPr/>
          <p:nvPr/>
        </p:nvCxnSpPr>
        <p:spPr>
          <a:xfrm rot="5400000" flipH="1" flipV="1">
            <a:off x="4687094" y="3618706"/>
            <a:ext cx="8382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>
            <a:off x="5105400" y="4038600"/>
            <a:ext cx="36576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4585" name="Object 9"/>
          <p:cNvGraphicFramePr>
            <a:graphicFrameLocks noChangeAspect="1"/>
          </p:cNvGraphicFramePr>
          <p:nvPr/>
        </p:nvGraphicFramePr>
        <p:xfrm>
          <a:off x="6553200" y="3352800"/>
          <a:ext cx="2438400" cy="1244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75" name="Equation" r:id="rId16" imgW="2438280" imgH="1244520" progId="Equation.DSMT4">
                  <p:embed/>
                </p:oleObj>
              </mc:Choice>
              <mc:Fallback>
                <p:oleObj name="Equation" r:id="rId16" imgW="2438280" imgH="124452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53200" y="3352800"/>
                        <a:ext cx="2438400" cy="1244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86" name="Object 10"/>
          <p:cNvGraphicFramePr>
            <a:graphicFrameLocks noChangeAspect="1"/>
          </p:cNvGraphicFramePr>
          <p:nvPr/>
        </p:nvGraphicFramePr>
        <p:xfrm>
          <a:off x="1082675" y="4786313"/>
          <a:ext cx="4408488" cy="841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76" name="Equation" r:id="rId18" imgW="2781000" imgH="533160" progId="Equation.DSMT4">
                  <p:embed/>
                </p:oleObj>
              </mc:Choice>
              <mc:Fallback>
                <p:oleObj name="Equation" r:id="rId18" imgW="2781000" imgH="53316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82675" y="4786313"/>
                        <a:ext cx="4408488" cy="841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1" name="AutoShape 52"/>
          <p:cNvSpPr>
            <a:spLocks noChangeArrowheads="1"/>
          </p:cNvSpPr>
          <p:nvPr/>
        </p:nvSpPr>
        <p:spPr bwMode="auto">
          <a:xfrm>
            <a:off x="304800" y="6324600"/>
            <a:ext cx="432048" cy="216024"/>
          </a:xfrm>
          <a:prstGeom prst="rightArrow">
            <a:avLst>
              <a:gd name="adj1" fmla="val 50000"/>
              <a:gd name="adj2" fmla="val 45864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24587" name="Object 11"/>
          <p:cNvGraphicFramePr>
            <a:graphicFrameLocks noChangeAspect="1"/>
          </p:cNvGraphicFramePr>
          <p:nvPr/>
        </p:nvGraphicFramePr>
        <p:xfrm>
          <a:off x="914401" y="6172200"/>
          <a:ext cx="2057400" cy="47281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77" name="Equation" r:id="rId20" imgW="939600" imgH="215640" progId="Equation.DSMT4">
                  <p:embed/>
                </p:oleObj>
              </mc:Choice>
              <mc:Fallback>
                <p:oleObj name="Equation" r:id="rId20" imgW="939600" imgH="21564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1" y="6172200"/>
                        <a:ext cx="2057400" cy="47281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88" name="Object 12"/>
          <p:cNvGraphicFramePr>
            <a:graphicFrameLocks noChangeAspect="1"/>
          </p:cNvGraphicFramePr>
          <p:nvPr/>
        </p:nvGraphicFramePr>
        <p:xfrm>
          <a:off x="3025775" y="6016625"/>
          <a:ext cx="6118225" cy="841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78" name="Equation" r:id="rId22" imgW="3860640" imgH="533160" progId="Equation.DSMT4">
                  <p:embed/>
                </p:oleObj>
              </mc:Choice>
              <mc:Fallback>
                <p:oleObj name="Equation" r:id="rId22" imgW="3860640" imgH="53316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25775" y="6016625"/>
                        <a:ext cx="6118225" cy="841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45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245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1" dur="500"/>
                                        <p:tgtEl>
                                          <p:spTgt spid="245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9" dur="500"/>
                                        <p:tgtEl>
                                          <p:spTgt spid="245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500"/>
                            </p:stCondLst>
                            <p:childTnLst>
                              <p:par>
                                <p:cTn id="47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9" dur="500"/>
                                        <p:tgtEl>
                                          <p:spTgt spid="245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4" dur="500"/>
                                        <p:tgtEl>
                                          <p:spTgt spid="245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500"/>
                            </p:stCondLst>
                            <p:childTnLst>
                              <p:par>
                                <p:cTn id="56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1000"/>
                            </p:stCondLst>
                            <p:childTnLst>
                              <p:par>
                                <p:cTn id="61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1500"/>
                            </p:stCondLst>
                            <p:childTnLst>
                              <p:par>
                                <p:cTn id="6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2000"/>
                            </p:stCondLst>
                            <p:childTnLst>
                              <p:par>
                                <p:cTn id="69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1" dur="500"/>
                                        <p:tgtEl>
                                          <p:spTgt spid="245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6" dur="500"/>
                                        <p:tgtEl>
                                          <p:spTgt spid="245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500"/>
                            </p:stCondLst>
                            <p:childTnLst>
                              <p:par>
                                <p:cTn id="84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6" dur="500"/>
                                        <p:tgtEl>
                                          <p:spTgt spid="245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1000"/>
                            </p:stCondLst>
                            <p:childTnLst>
                              <p:par>
                                <p:cTn id="88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0" dur="500"/>
                                        <p:tgtEl>
                                          <p:spTgt spid="245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/>
      <p:bldP spid="5" grpId="0" animBg="1"/>
      <p:bldP spid="9" grpId="0"/>
      <p:bldP spid="10" grpId="0" animBg="1"/>
      <p:bldP spid="16" grpId="0" animBg="1"/>
      <p:bldP spid="31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AutoShape 4"/>
          <p:cNvSpPr>
            <a:spLocks noChangeArrowheads="1"/>
          </p:cNvSpPr>
          <p:nvPr/>
        </p:nvSpPr>
        <p:spPr bwMode="auto">
          <a:xfrm>
            <a:off x="3048000" y="3429000"/>
            <a:ext cx="4419600" cy="3352800"/>
          </a:xfrm>
          <a:prstGeom prst="horizontalScroll">
            <a:avLst>
              <a:gd name="adj" fmla="val 12500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 sz="1800"/>
          </a:p>
        </p:txBody>
      </p:sp>
      <p:sp>
        <p:nvSpPr>
          <p:cNvPr id="11" name="Oval Callout 10"/>
          <p:cNvSpPr/>
          <p:nvPr/>
        </p:nvSpPr>
        <p:spPr>
          <a:xfrm>
            <a:off x="3429000" y="2667000"/>
            <a:ext cx="2438400" cy="990600"/>
          </a:xfrm>
          <a:prstGeom prst="wedgeEllipseCallout">
            <a:avLst>
              <a:gd name="adj1" fmla="val -27806"/>
              <a:gd name="adj2" fmla="val -9152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Box 33"/>
          <p:cNvSpPr txBox="1">
            <a:spLocks noChangeArrowheads="1"/>
          </p:cNvSpPr>
          <p:nvPr/>
        </p:nvSpPr>
        <p:spPr bwMode="auto">
          <a:xfrm>
            <a:off x="381000" y="304800"/>
            <a:ext cx="85344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dirty="0" smtClean="0">
                <a:latin typeface="Comic Sans MS" pitchFamily="66" charset="0"/>
              </a:rPr>
              <a:t>In the thermodynamic limit of</a:t>
            </a:r>
          </a:p>
        </p:txBody>
      </p:sp>
      <p:graphicFrame>
        <p:nvGraphicFramePr>
          <p:cNvPr id="25602" name="Object 2"/>
          <p:cNvGraphicFramePr>
            <a:graphicFrameLocks noChangeAspect="1"/>
          </p:cNvGraphicFramePr>
          <p:nvPr/>
        </p:nvGraphicFramePr>
        <p:xfrm>
          <a:off x="533400" y="762000"/>
          <a:ext cx="1084262" cy="1390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78" name="Equation" r:id="rId4" imgW="495000" imgH="634680" progId="Equation.DSMT4">
                  <p:embed/>
                </p:oleObj>
              </mc:Choice>
              <mc:Fallback>
                <p:oleObj name="Equation" r:id="rId4" imgW="495000" imgH="6346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762000"/>
                        <a:ext cx="1084262" cy="13906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03" name="Object 3"/>
          <p:cNvGraphicFramePr>
            <a:graphicFrameLocks noChangeAspect="1"/>
          </p:cNvGraphicFramePr>
          <p:nvPr/>
        </p:nvGraphicFramePr>
        <p:xfrm>
          <a:off x="1981200" y="990600"/>
          <a:ext cx="1042219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79" name="Equation" r:id="rId6" imgW="672840" imgH="393480" progId="Equation.DSMT4">
                  <p:embed/>
                </p:oleObj>
              </mc:Choice>
              <mc:Fallback>
                <p:oleObj name="Equation" r:id="rId6" imgW="672840" imgH="3934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1200" y="990600"/>
                        <a:ext cx="1042219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AutoShape 52"/>
          <p:cNvSpPr>
            <a:spLocks noChangeArrowheads="1"/>
          </p:cNvSpPr>
          <p:nvPr/>
        </p:nvSpPr>
        <p:spPr bwMode="auto">
          <a:xfrm>
            <a:off x="609600" y="2362200"/>
            <a:ext cx="432048" cy="216024"/>
          </a:xfrm>
          <a:prstGeom prst="rightArrow">
            <a:avLst>
              <a:gd name="adj1" fmla="val 50000"/>
              <a:gd name="adj2" fmla="val 45864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25604" name="Object 4"/>
          <p:cNvGraphicFramePr>
            <a:graphicFrameLocks noChangeAspect="1"/>
          </p:cNvGraphicFramePr>
          <p:nvPr/>
        </p:nvGraphicFramePr>
        <p:xfrm>
          <a:off x="176213" y="2743200"/>
          <a:ext cx="6881812" cy="841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80" name="Equation" r:id="rId8" imgW="4343400" imgH="533160" progId="Equation.DSMT4">
                  <p:embed/>
                </p:oleObj>
              </mc:Choice>
              <mc:Fallback>
                <p:oleObj name="Equation" r:id="rId8" imgW="4343400" imgH="5331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6213" y="2743200"/>
                        <a:ext cx="6881812" cy="841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3505200" y="1828800"/>
            <a:ext cx="7088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l</a:t>
            </a:r>
            <a:r>
              <a:rPr lang="en-US" dirty="0" smtClean="0"/>
              <a:t>n1=0</a:t>
            </a:r>
            <a:endParaRPr lang="en-US" dirty="0"/>
          </a:p>
        </p:txBody>
      </p:sp>
      <p:sp>
        <p:nvSpPr>
          <p:cNvPr id="13" name="AutoShape 52"/>
          <p:cNvSpPr>
            <a:spLocks noChangeArrowheads="1"/>
          </p:cNvSpPr>
          <p:nvPr/>
        </p:nvSpPr>
        <p:spPr bwMode="auto">
          <a:xfrm>
            <a:off x="2590800" y="4191000"/>
            <a:ext cx="432048" cy="216024"/>
          </a:xfrm>
          <a:prstGeom prst="rightArrow">
            <a:avLst>
              <a:gd name="adj1" fmla="val 50000"/>
              <a:gd name="adj2" fmla="val 45864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25605" name="Object 5"/>
          <p:cNvGraphicFramePr>
            <a:graphicFrameLocks noChangeAspect="1"/>
          </p:cNvGraphicFramePr>
          <p:nvPr/>
        </p:nvGraphicFramePr>
        <p:xfrm>
          <a:off x="3540125" y="3962400"/>
          <a:ext cx="3622675" cy="681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81" name="Equation" r:id="rId10" imgW="2286000" imgH="431640" progId="Equation.DSMT4">
                  <p:embed/>
                </p:oleObj>
              </mc:Choice>
              <mc:Fallback>
                <p:oleObj name="Equation" r:id="rId10" imgW="2286000" imgH="43164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40125" y="3962400"/>
                        <a:ext cx="3622675" cy="6810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Text Box 33"/>
          <p:cNvSpPr txBox="1">
            <a:spLocks noChangeArrowheads="1"/>
          </p:cNvSpPr>
          <p:nvPr/>
        </p:nvSpPr>
        <p:spPr bwMode="auto">
          <a:xfrm>
            <a:off x="457200" y="4953000"/>
            <a:ext cx="71846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dirty="0">
                <a:latin typeface="Comic Sans MS" pitchFamily="66" charset="0"/>
              </a:rPr>
              <a:t>w</a:t>
            </a:r>
            <a:r>
              <a:rPr lang="en-US" dirty="0" smtClean="0">
                <a:latin typeface="Comic Sans MS" pitchFamily="66" charset="0"/>
              </a:rPr>
              <a:t>ith </a:t>
            </a:r>
            <a:endParaRPr lang="en-US" sz="1800" baseline="-25000" dirty="0">
              <a:latin typeface="Comic Sans MS" pitchFamily="66" charset="0"/>
            </a:endParaRPr>
          </a:p>
        </p:txBody>
      </p:sp>
      <p:graphicFrame>
        <p:nvGraphicFramePr>
          <p:cNvPr id="16" name="Object 8"/>
          <p:cNvGraphicFramePr>
            <a:graphicFrameLocks noChangeAspect="1"/>
          </p:cNvGraphicFramePr>
          <p:nvPr/>
        </p:nvGraphicFramePr>
        <p:xfrm>
          <a:off x="1143000" y="4800600"/>
          <a:ext cx="1268413" cy="738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82" name="Equation" r:id="rId12" imgW="761760" imgH="444240" progId="Equation.DSMT4">
                  <p:embed/>
                </p:oleObj>
              </mc:Choice>
              <mc:Fallback>
                <p:oleObj name="Equation" r:id="rId12" imgW="761760" imgH="44424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4800600"/>
                        <a:ext cx="1268413" cy="7381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AutoShape 52"/>
          <p:cNvSpPr>
            <a:spLocks noChangeArrowheads="1"/>
          </p:cNvSpPr>
          <p:nvPr/>
        </p:nvSpPr>
        <p:spPr bwMode="auto">
          <a:xfrm>
            <a:off x="2581448" y="5029200"/>
            <a:ext cx="432048" cy="216024"/>
          </a:xfrm>
          <a:prstGeom prst="rightArrow">
            <a:avLst>
              <a:gd name="adj1" fmla="val 50000"/>
              <a:gd name="adj2" fmla="val 45864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25607" name="Object 7"/>
          <p:cNvGraphicFramePr>
            <a:graphicFrameLocks noChangeAspect="1"/>
          </p:cNvGraphicFramePr>
          <p:nvPr/>
        </p:nvGraphicFramePr>
        <p:xfrm>
          <a:off x="3616325" y="4800600"/>
          <a:ext cx="1227138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83" name="Equation" r:id="rId14" imgW="774360" imgH="393480" progId="Equation.DSMT4">
                  <p:embed/>
                </p:oleObj>
              </mc:Choice>
              <mc:Fallback>
                <p:oleObj name="Equation" r:id="rId14" imgW="774360" imgH="3934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16325" y="4800600"/>
                        <a:ext cx="1227138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08" name="Object 8"/>
          <p:cNvGraphicFramePr>
            <a:graphicFrameLocks noChangeAspect="1"/>
          </p:cNvGraphicFramePr>
          <p:nvPr/>
        </p:nvGraphicFramePr>
        <p:xfrm>
          <a:off x="1143000" y="5715000"/>
          <a:ext cx="1268413" cy="738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84" name="Equation" r:id="rId16" imgW="761760" imgH="444240" progId="Equation.DSMT4">
                  <p:embed/>
                </p:oleObj>
              </mc:Choice>
              <mc:Fallback>
                <p:oleObj name="Equation" r:id="rId16" imgW="761760" imgH="44424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5715000"/>
                        <a:ext cx="1268413" cy="7381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" name="AutoShape 52"/>
          <p:cNvSpPr>
            <a:spLocks noChangeArrowheads="1"/>
          </p:cNvSpPr>
          <p:nvPr/>
        </p:nvSpPr>
        <p:spPr bwMode="auto">
          <a:xfrm>
            <a:off x="2590800" y="5943600"/>
            <a:ext cx="432048" cy="216024"/>
          </a:xfrm>
          <a:prstGeom prst="rightArrow">
            <a:avLst>
              <a:gd name="adj1" fmla="val 50000"/>
              <a:gd name="adj2" fmla="val 45864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25609" name="Object 9"/>
          <p:cNvGraphicFramePr>
            <a:graphicFrameLocks noChangeAspect="1"/>
          </p:cNvGraphicFramePr>
          <p:nvPr/>
        </p:nvGraphicFramePr>
        <p:xfrm>
          <a:off x="3623517" y="5867400"/>
          <a:ext cx="1208088" cy="339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85" name="Equation" r:id="rId18" imgW="761760" imgH="215640" progId="Equation.DSMT4">
                  <p:embed/>
                </p:oleObj>
              </mc:Choice>
              <mc:Fallback>
                <p:oleObj name="Equation" r:id="rId18" imgW="761760" imgH="21564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23517" y="5867400"/>
                        <a:ext cx="1208088" cy="339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25675" name="Picture 75" descr="File:Expo02.svg"/>
          <p:cNvPicPr>
            <a:picLocks noChangeAspect="1" noChangeArrowheads="1"/>
          </p:cNvPicPr>
          <p:nvPr/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8400" y="52307"/>
            <a:ext cx="2743200" cy="2743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1"/>
          <p:cNvSpPr/>
          <p:nvPr/>
        </p:nvSpPr>
        <p:spPr>
          <a:xfrm>
            <a:off x="6324600" y="2514600"/>
            <a:ext cx="2743199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100" dirty="0">
                <a:hlinkClick r:id="rId21"/>
              </a:rPr>
              <a:t>http://en.wikipedia.org/wiki/Exponentiation</a:t>
            </a:r>
            <a:endParaRPr lang="en-US" sz="1100" dirty="0"/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08406310"/>
              </p:ext>
            </p:extLst>
          </p:nvPr>
        </p:nvGraphicFramePr>
        <p:xfrm>
          <a:off x="4495800" y="649235"/>
          <a:ext cx="981984" cy="42360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86" name="Equation" r:id="rId22" imgW="647640" imgH="279360" progId="Equation.DSMT4">
                  <p:embed/>
                </p:oleObj>
              </mc:Choice>
              <mc:Fallback>
                <p:oleObj name="Equation" r:id="rId22" imgW="647640" imgH="2793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23"/>
                      <a:stretch>
                        <a:fillRect/>
                      </a:stretch>
                    </p:blipFill>
                    <p:spPr>
                      <a:xfrm>
                        <a:off x="4495800" y="649235"/>
                        <a:ext cx="981984" cy="42360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4449207" y="1110734"/>
            <a:ext cx="4523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for</a:t>
            </a:r>
            <a:endParaRPr lang="en-US" dirty="0"/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21861486"/>
              </p:ext>
            </p:extLst>
          </p:nvPr>
        </p:nvGraphicFramePr>
        <p:xfrm>
          <a:off x="4920778" y="1148535"/>
          <a:ext cx="847725" cy="269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87" name="Equation" r:id="rId24" imgW="558720" imgH="177480" progId="Equation.DSMT4">
                  <p:embed/>
                </p:oleObj>
              </mc:Choice>
              <mc:Fallback>
                <p:oleObj name="Equation" r:id="rId24" imgW="558720" imgH="17748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20778" y="1148535"/>
                        <a:ext cx="847725" cy="2698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500"/>
                                        <p:tgtEl>
                                          <p:spTgt spid="256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256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500"/>
                                        <p:tgtEl>
                                          <p:spTgt spid="256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0" dur="2000"/>
                                        <p:tgtEl>
                                          <p:spTgt spid="256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3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6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9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00"/>
                            </p:stCondLst>
                            <p:childTnLst>
                              <p:par>
                                <p:cTn id="49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500"/>
                            </p:stCondLst>
                            <p:childTnLst>
                              <p:par>
                                <p:cTn id="62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4" dur="500"/>
                                        <p:tgtEl>
                                          <p:spTgt spid="256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500"/>
                            </p:stCondLst>
                            <p:childTnLst>
                              <p:par>
                                <p:cTn id="74" presetID="49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1000"/>
                            </p:stCondLst>
                            <p:childTnLst>
                              <p:par>
                                <p:cTn id="81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3" dur="500"/>
                                        <p:tgtEl>
                                          <p:spTgt spid="256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8" dur="500"/>
                                        <p:tgtEl>
                                          <p:spTgt spid="256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500"/>
                            </p:stCondLst>
                            <p:childTnLst>
                              <p:par>
                                <p:cTn id="90" presetID="49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>
                            <p:stCondLst>
                              <p:cond delay="1000"/>
                            </p:stCondLst>
                            <p:childTnLst>
                              <p:par>
                                <p:cTn id="97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9" dur="500"/>
                                        <p:tgtEl>
                                          <p:spTgt spid="256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>
                            <p:stCondLst>
                              <p:cond delay="1500"/>
                            </p:stCondLst>
                            <p:childTnLst>
                              <p:par>
                                <p:cTn id="101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0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  <p:bldP spid="11" grpId="0" animBg="1"/>
      <p:bldP spid="4" grpId="0"/>
      <p:bldP spid="7" grpId="0" animBg="1"/>
      <p:bldP spid="12" grpId="0"/>
      <p:bldP spid="13" grpId="0" animBg="1"/>
      <p:bldP spid="15" grpId="0"/>
      <p:bldP spid="17" grpId="0" animBg="1"/>
      <p:bldP spid="20" grpId="0" animBg="1"/>
      <p:bldP spid="2" grpId="0"/>
      <p:bldP spid="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5"/>
          <p:cNvGrpSpPr>
            <a:grpSpLocks/>
          </p:cNvGrpSpPr>
          <p:nvPr/>
        </p:nvGrpSpPr>
        <p:grpSpPr bwMode="auto">
          <a:xfrm>
            <a:off x="2590800" y="457200"/>
            <a:ext cx="4114800" cy="576263"/>
            <a:chOff x="1056" y="288"/>
            <a:chExt cx="3264" cy="363"/>
          </a:xfrm>
        </p:grpSpPr>
        <p:sp>
          <p:nvSpPr>
            <p:cNvPr id="5" name="Rectangle 26"/>
            <p:cNvSpPr>
              <a:spLocks noChangeArrowheads="1"/>
            </p:cNvSpPr>
            <p:nvPr/>
          </p:nvSpPr>
          <p:spPr bwMode="auto">
            <a:xfrm>
              <a:off x="1056" y="288"/>
              <a:ext cx="3264" cy="363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600">
                <a:latin typeface="Comic Sans MS" pitchFamily="66" charset="0"/>
              </a:endParaRPr>
            </a:p>
          </p:txBody>
        </p:sp>
        <p:sp>
          <p:nvSpPr>
            <p:cNvPr id="6" name="Text Box 27"/>
            <p:cNvSpPr txBox="1">
              <a:spLocks noChangeArrowheads="1"/>
            </p:cNvSpPr>
            <p:nvPr/>
          </p:nvSpPr>
          <p:spPr bwMode="auto">
            <a:xfrm>
              <a:off x="1328" y="320"/>
              <a:ext cx="2669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/>
              <a:r>
                <a:rPr lang="en-US" sz="2400" b="1" dirty="0" smtClean="0">
                  <a:solidFill>
                    <a:schemeClr val="bg1"/>
                  </a:solidFill>
                  <a:latin typeface="Comic Sans MS" pitchFamily="66" charset="0"/>
                </a:rPr>
                <a:t>Information entropy*</a:t>
              </a:r>
            </a:p>
          </p:txBody>
        </p:sp>
      </p:grpSp>
      <p:sp>
        <p:nvSpPr>
          <p:cNvPr id="7" name="Text Box 33"/>
          <p:cNvSpPr txBox="1">
            <a:spLocks noChangeArrowheads="1"/>
          </p:cNvSpPr>
          <p:nvPr/>
        </p:nvSpPr>
        <p:spPr bwMode="auto">
          <a:xfrm>
            <a:off x="2590800" y="1066800"/>
            <a:ext cx="6125395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200" baseline="30000" dirty="0" smtClean="0">
                <a:latin typeface="Comic Sans MS" pitchFamily="66" charset="0"/>
              </a:rPr>
              <a:t>*</a:t>
            </a:r>
            <a:r>
              <a:rPr lang="en-US" sz="1200" dirty="0" smtClean="0">
                <a:latin typeface="Comic Sans MS" pitchFamily="66" charset="0"/>
              </a:rPr>
              <a:t>Introduced by Shannon. See textbook and E.T. </a:t>
            </a:r>
            <a:r>
              <a:rPr lang="en-US" sz="1200" dirty="0" err="1" smtClean="0">
                <a:latin typeface="Comic Sans MS" pitchFamily="66" charset="0"/>
              </a:rPr>
              <a:t>Jaynes</a:t>
            </a:r>
            <a:r>
              <a:rPr lang="en-US" sz="1200" dirty="0" smtClean="0">
                <a:latin typeface="Comic Sans MS" pitchFamily="66" charset="0"/>
              </a:rPr>
              <a:t>, Phys. Rev. 106, 620 (1957)</a:t>
            </a:r>
            <a:endParaRPr lang="en-US" sz="1200" dirty="0">
              <a:latin typeface="Comic Sans MS" pitchFamily="66" charset="0"/>
            </a:endParaRPr>
          </a:p>
        </p:txBody>
      </p:sp>
      <p:sp>
        <p:nvSpPr>
          <p:cNvPr id="9" name="Text Box 33"/>
          <p:cNvSpPr txBox="1">
            <a:spLocks noChangeArrowheads="1"/>
          </p:cNvSpPr>
          <p:nvPr/>
        </p:nvSpPr>
        <p:spPr bwMode="auto">
          <a:xfrm>
            <a:off x="228600" y="1524000"/>
            <a:ext cx="83820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1600" dirty="0" smtClean="0">
                <a:latin typeface="Comic Sans MS" pitchFamily="66" charset="0"/>
              </a:rPr>
              <a:t>Idea: Find a constructive least biased criterion for setting up probability</a:t>
            </a:r>
          </a:p>
          <a:p>
            <a:r>
              <a:rPr lang="en-US" sz="1600" dirty="0">
                <a:latin typeface="Comic Sans MS" pitchFamily="66" charset="0"/>
              </a:rPr>
              <a:t> </a:t>
            </a:r>
            <a:r>
              <a:rPr lang="en-US" sz="1600" dirty="0" smtClean="0">
                <a:latin typeface="Comic Sans MS" pitchFamily="66" charset="0"/>
              </a:rPr>
              <a:t>        distributions on the basis of only partial knowledge (missing information)</a:t>
            </a:r>
          </a:p>
        </p:txBody>
      </p:sp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2056" name="Picture 8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1981200"/>
            <a:ext cx="628650" cy="628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1" name="Text Box 33"/>
          <p:cNvSpPr txBox="1">
            <a:spLocks noChangeArrowheads="1"/>
          </p:cNvSpPr>
          <p:nvPr/>
        </p:nvSpPr>
        <p:spPr bwMode="auto">
          <a:xfrm>
            <a:off x="609600" y="2176531"/>
            <a:ext cx="67818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1600" dirty="0" smtClean="0">
                <a:latin typeface="Comic Sans MS" pitchFamily="66" charset="0"/>
              </a:rPr>
              <a:t>What do we mean by that? </a:t>
            </a:r>
          </a:p>
          <a:p>
            <a:r>
              <a:rPr lang="en-US" sz="1600" dirty="0" smtClean="0">
                <a:latin typeface="Comic Sans MS" pitchFamily="66" charset="0"/>
              </a:rPr>
              <a:t>Let’s start with an old mathematical problem</a:t>
            </a:r>
          </a:p>
        </p:txBody>
      </p:sp>
      <p:grpSp>
        <p:nvGrpSpPr>
          <p:cNvPr id="3" name="Group 2"/>
          <p:cNvGrpSpPr/>
          <p:nvPr/>
        </p:nvGrpSpPr>
        <p:grpSpPr>
          <a:xfrm>
            <a:off x="609600" y="2803952"/>
            <a:ext cx="6174317" cy="419100"/>
            <a:chOff x="609600" y="2803952"/>
            <a:chExt cx="6174317" cy="419100"/>
          </a:xfrm>
        </p:grpSpPr>
        <p:sp>
          <p:nvSpPr>
            <p:cNvPr id="22" name="Text Box 33"/>
            <p:cNvSpPr txBox="1">
              <a:spLocks noChangeArrowheads="1"/>
            </p:cNvSpPr>
            <p:nvPr/>
          </p:nvSpPr>
          <p:spPr bwMode="auto">
            <a:xfrm>
              <a:off x="609600" y="2844225"/>
              <a:ext cx="5043897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r>
                <a:rPr lang="en-US" sz="1600" dirty="0" smtClean="0">
                  <a:latin typeface="Comic Sans MS" pitchFamily="66" charset="0"/>
                </a:rPr>
                <a:t>Consider a quantity x with discrete random values </a:t>
              </a:r>
            </a:p>
          </p:txBody>
        </p:sp>
        <p:graphicFrame>
          <p:nvGraphicFramePr>
            <p:cNvPr id="2" name="Object 1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223206421"/>
                </p:ext>
              </p:extLst>
            </p:nvPr>
          </p:nvGraphicFramePr>
          <p:xfrm>
            <a:off x="5410200" y="2803952"/>
            <a:ext cx="1373717" cy="4191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135" name="Equation" r:id="rId5" imgW="749160" imgH="228600" progId="Equation.DSMT4">
                    <p:embed/>
                  </p:oleObj>
                </mc:Choice>
                <mc:Fallback>
                  <p:oleObj name="Equation" r:id="rId5" imgW="749160" imgH="228600" progId="Equation.DSMT4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6"/>
                        <a:stretch>
                          <a:fillRect/>
                        </a:stretch>
                      </p:blipFill>
                      <p:spPr>
                        <a:xfrm>
                          <a:off x="5410200" y="2803952"/>
                          <a:ext cx="1373717" cy="41910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8" name="Rectangle 7"/>
          <p:cNvSpPr/>
          <p:nvPr/>
        </p:nvSpPr>
        <p:spPr>
          <a:xfrm>
            <a:off x="627707" y="3272828"/>
            <a:ext cx="462498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latin typeface="Comic Sans MS" pitchFamily="66" charset="0"/>
              </a:rPr>
              <a:t>Assume we </a:t>
            </a:r>
            <a:r>
              <a:rPr lang="en-US" dirty="0">
                <a:latin typeface="Comic Sans MS" pitchFamily="66" charset="0"/>
              </a:rPr>
              <a:t>do </a:t>
            </a:r>
            <a:r>
              <a:rPr lang="en-US" u="sng" dirty="0" smtClean="0">
                <a:latin typeface="Comic Sans MS" pitchFamily="66" charset="0"/>
              </a:rPr>
              <a:t>not</a:t>
            </a:r>
            <a:r>
              <a:rPr lang="en-US" dirty="0" smtClean="0">
                <a:latin typeface="Comic Sans MS" pitchFamily="66" charset="0"/>
              </a:rPr>
              <a:t> know the probabilities </a:t>
            </a:r>
            <a:endParaRPr lang="en-US" dirty="0">
              <a:latin typeface="Comic Sans MS" pitchFamily="66" charset="0"/>
            </a:endParaRPr>
          </a:p>
        </p:txBody>
      </p:sp>
      <p:graphicFrame>
        <p:nvGraphicFramePr>
          <p:cNvPr id="24" name="Object 2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53453462"/>
              </p:ext>
            </p:extLst>
          </p:nvPr>
        </p:nvGraphicFramePr>
        <p:xfrm>
          <a:off x="5400675" y="3168436"/>
          <a:ext cx="1465263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36" name="Equation" r:id="rId7" imgW="799920" imgH="228600" progId="Equation.DSMT4">
                  <p:embed/>
                </p:oleObj>
              </mc:Choice>
              <mc:Fallback>
                <p:oleObj name="Equation" r:id="rId7" imgW="799920" imgH="2286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5400675" y="3168436"/>
                        <a:ext cx="1465263" cy="4191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" name="Rectangle 24"/>
          <p:cNvSpPr/>
          <p:nvPr/>
        </p:nvSpPr>
        <p:spPr>
          <a:xfrm>
            <a:off x="630584" y="3725668"/>
            <a:ext cx="485581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latin typeface="Comic Sans MS" pitchFamily="66" charset="0"/>
              </a:rPr>
              <a:t>We have some information however, namely</a:t>
            </a:r>
            <a:endParaRPr lang="en-US" dirty="0">
              <a:latin typeface="Comic Sans MS" pitchFamily="66" charset="0"/>
            </a:endParaRPr>
          </a:p>
        </p:txBody>
      </p:sp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21665877"/>
              </p:ext>
            </p:extLst>
          </p:nvPr>
        </p:nvGraphicFramePr>
        <p:xfrm>
          <a:off x="5432836" y="3505200"/>
          <a:ext cx="1046163" cy="792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37" name="Equation" r:id="rId9" imgW="571320" imgH="431640" progId="Equation.DSMT4">
                  <p:embed/>
                </p:oleObj>
              </mc:Choice>
              <mc:Fallback>
                <p:oleObj name="Equation" r:id="rId9" imgW="571320" imgH="431640" progId="Equation.DSMT4">
                  <p:embed/>
                  <p:pic>
                    <p:nvPicPr>
                      <p:cNvPr id="0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32836" y="3505200"/>
                        <a:ext cx="1046163" cy="7921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" name="Rectangle 26"/>
          <p:cNvSpPr/>
          <p:nvPr/>
        </p:nvSpPr>
        <p:spPr>
          <a:xfrm>
            <a:off x="656235" y="4260050"/>
            <a:ext cx="854753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Comic Sans MS" pitchFamily="66" charset="0"/>
              </a:rPr>
              <a:t>a</a:t>
            </a:r>
            <a:r>
              <a:rPr lang="en-US" dirty="0" smtClean="0">
                <a:latin typeface="Comic Sans MS" pitchFamily="66" charset="0"/>
              </a:rPr>
              <a:t>nd we know the average of the function f(x) (</a:t>
            </a:r>
            <a:r>
              <a:rPr lang="en-US" sz="1400" dirty="0" smtClean="0">
                <a:solidFill>
                  <a:srgbClr val="00B050"/>
                </a:solidFill>
                <a:latin typeface="Comic Sans MS" pitchFamily="66" charset="0"/>
              </a:rPr>
              <a:t>we will also consider cases </a:t>
            </a:r>
          </a:p>
          <a:p>
            <a:r>
              <a:rPr lang="en-US" sz="1400" dirty="0">
                <a:solidFill>
                  <a:srgbClr val="00B050"/>
                </a:solidFill>
                <a:latin typeface="Comic Sans MS" pitchFamily="66" charset="0"/>
              </a:rPr>
              <a:t> </a:t>
            </a:r>
            <a:r>
              <a:rPr lang="en-US" sz="1400" dirty="0" smtClean="0">
                <a:solidFill>
                  <a:srgbClr val="00B050"/>
                </a:solidFill>
                <a:latin typeface="Comic Sans MS" pitchFamily="66" charset="0"/>
              </a:rPr>
              <a:t>                                                                                              where we know more than one average</a:t>
            </a:r>
            <a:r>
              <a:rPr lang="en-US" dirty="0" smtClean="0">
                <a:latin typeface="Comic Sans MS" pitchFamily="66" charset="0"/>
              </a:rPr>
              <a:t>) </a:t>
            </a:r>
            <a:endParaRPr lang="en-US" dirty="0">
              <a:latin typeface="Comic Sans MS" pitchFamily="66" charset="0"/>
            </a:endParaRPr>
          </a:p>
        </p:txBody>
      </p:sp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73282509"/>
              </p:ext>
            </p:extLst>
          </p:nvPr>
        </p:nvGraphicFramePr>
        <p:xfrm>
          <a:off x="687922" y="4620329"/>
          <a:ext cx="2301875" cy="792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38" name="Equation" r:id="rId11" imgW="1257120" imgH="431640" progId="Equation.DSMT4">
                  <p:embed/>
                </p:oleObj>
              </mc:Choice>
              <mc:Fallback>
                <p:oleObj name="Equation" r:id="rId11" imgW="1257120" imgH="431640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7922" y="4620329"/>
                        <a:ext cx="2301875" cy="7921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9" name="Rectangle 28"/>
          <p:cNvSpPr/>
          <p:nvPr/>
        </p:nvSpPr>
        <p:spPr>
          <a:xfrm>
            <a:off x="625444" y="5334000"/>
            <a:ext cx="836479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latin typeface="Comic Sans MS" pitchFamily="66" charset="0"/>
              </a:rPr>
              <a:t>With this information, </a:t>
            </a:r>
            <a:r>
              <a:rPr lang="en-US" b="1" dirty="0" smtClean="0">
                <a:solidFill>
                  <a:srgbClr val="0070C0"/>
                </a:solidFill>
                <a:latin typeface="Comic Sans MS" pitchFamily="66" charset="0"/>
              </a:rPr>
              <a:t>can we calculate an average of the function g(x) ?</a:t>
            </a:r>
            <a:endParaRPr lang="en-US" b="1" dirty="0">
              <a:solidFill>
                <a:srgbClr val="0070C0"/>
              </a:solidFill>
              <a:latin typeface="Comic Sans MS" pitchFamily="66" charset="0"/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609600" y="5802868"/>
            <a:ext cx="284565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latin typeface="Comic Sans MS" pitchFamily="66" charset="0"/>
              </a:rPr>
              <a:t>To do so we need all the </a:t>
            </a:r>
            <a:endParaRPr lang="en-US" dirty="0">
              <a:latin typeface="Comic Sans MS" pitchFamily="66" charset="0"/>
            </a:endParaRPr>
          </a:p>
        </p:txBody>
      </p:sp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51999632"/>
              </p:ext>
            </p:extLst>
          </p:nvPr>
        </p:nvGraphicFramePr>
        <p:xfrm>
          <a:off x="3267868" y="5753100"/>
          <a:ext cx="1465263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39" name="Equation" r:id="rId13" imgW="799920" imgH="228600" progId="Equation.DSMT4">
                  <p:embed/>
                </p:oleObj>
              </mc:Choice>
              <mc:Fallback>
                <p:oleObj name="Equation" r:id="rId13" imgW="799920" imgH="228600" progId="Equation.DSMT4">
                  <p:embed/>
                  <p:pic>
                    <p:nvPicPr>
                      <p:cNvPr id="0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67868" y="5753100"/>
                        <a:ext cx="1465263" cy="419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2" name="Rectangle 31"/>
          <p:cNvSpPr/>
          <p:nvPr/>
        </p:nvSpPr>
        <p:spPr>
          <a:xfrm>
            <a:off x="4724400" y="5810413"/>
            <a:ext cx="375615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Comic Sans MS" pitchFamily="66" charset="0"/>
              </a:rPr>
              <a:t>b</a:t>
            </a:r>
            <a:r>
              <a:rPr lang="en-US" dirty="0" smtClean="0">
                <a:latin typeface="Comic Sans MS" pitchFamily="66" charset="0"/>
              </a:rPr>
              <a:t>ut we have only the 2 equations </a:t>
            </a:r>
            <a:endParaRPr lang="en-US" dirty="0">
              <a:latin typeface="Comic Sans MS" pitchFamily="66" charset="0"/>
            </a:endParaRPr>
          </a:p>
        </p:txBody>
      </p:sp>
      <p:graphicFrame>
        <p:nvGraphicFramePr>
          <p:cNvPr id="16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99173518"/>
              </p:ext>
            </p:extLst>
          </p:nvPr>
        </p:nvGraphicFramePr>
        <p:xfrm>
          <a:off x="656235" y="6129208"/>
          <a:ext cx="867765" cy="65707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40" name="Equation" r:id="rId15" imgW="571320" imgH="431640" progId="Equation.DSMT4">
                  <p:embed/>
                </p:oleObj>
              </mc:Choice>
              <mc:Fallback>
                <p:oleObj name="Equation" r:id="rId15" imgW="571320" imgH="431640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6235" y="6129208"/>
                        <a:ext cx="867765" cy="65707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34" name="Rectangle 33"/>
          <p:cNvSpPr/>
          <p:nvPr/>
        </p:nvSpPr>
        <p:spPr>
          <a:xfrm>
            <a:off x="1466814" y="6262730"/>
            <a:ext cx="55976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latin typeface="Comic Sans MS" pitchFamily="66" charset="0"/>
              </a:rPr>
              <a:t>and</a:t>
            </a:r>
            <a:endParaRPr lang="en-US" dirty="0">
              <a:latin typeface="Comic Sans MS" pitchFamily="66" charset="0"/>
            </a:endParaRPr>
          </a:p>
        </p:txBody>
      </p:sp>
      <p:graphicFrame>
        <p:nvGraphicFramePr>
          <p:cNvPr id="17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35505551"/>
              </p:ext>
            </p:extLst>
          </p:nvPr>
        </p:nvGraphicFramePr>
        <p:xfrm>
          <a:off x="2002476" y="6141917"/>
          <a:ext cx="1880553" cy="64717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41" name="Equation" r:id="rId17" imgW="1257120" imgH="431640" progId="Equation.DSMT4">
                  <p:embed/>
                </p:oleObj>
              </mc:Choice>
              <mc:Fallback>
                <p:oleObj name="Equation" r:id="rId17" imgW="1257120" imgH="431640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02476" y="6141917"/>
                        <a:ext cx="1880553" cy="64717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36" name="AutoShape 52"/>
          <p:cNvSpPr>
            <a:spLocks noChangeArrowheads="1"/>
          </p:cNvSpPr>
          <p:nvPr/>
        </p:nvSpPr>
        <p:spPr bwMode="auto">
          <a:xfrm>
            <a:off x="4005532" y="6352667"/>
            <a:ext cx="432048" cy="216024"/>
          </a:xfrm>
          <a:prstGeom prst="rightArrow">
            <a:avLst>
              <a:gd name="adj1" fmla="val 50000"/>
              <a:gd name="adj2" fmla="val 45864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" name="Rectangle 36"/>
          <p:cNvSpPr/>
          <p:nvPr/>
        </p:nvSpPr>
        <p:spPr>
          <a:xfrm>
            <a:off x="4495800" y="6260068"/>
            <a:ext cx="456246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latin typeface="Comic Sans MS" pitchFamily="66" charset="0"/>
              </a:rPr>
              <a:t>we are lacking (n-2) additional equations </a:t>
            </a:r>
            <a:endParaRPr lang="en-US" dirty="0">
              <a:latin typeface="Comic Sans MS" pitchFamily="66" charset="0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3996477" y="1796978"/>
            <a:ext cx="3879282" cy="311797"/>
          </a:xfrm>
          <a:prstGeom prst="rect">
            <a:avLst/>
          </a:prstGeom>
          <a:solidFill>
            <a:schemeClr val="accent3">
              <a:alpha val="35000"/>
            </a:schemeClr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ectangle 38"/>
          <p:cNvSpPr/>
          <p:nvPr/>
        </p:nvSpPr>
        <p:spPr>
          <a:xfrm>
            <a:off x="4565814" y="6317603"/>
            <a:ext cx="4349585" cy="311797"/>
          </a:xfrm>
          <a:prstGeom prst="rect">
            <a:avLst/>
          </a:prstGeom>
          <a:solidFill>
            <a:schemeClr val="accent3">
              <a:alpha val="35000"/>
            </a:schemeClr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0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0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00"/>
                            </p:stCondLst>
                            <p:childTnLst>
                              <p:par>
                                <p:cTn id="49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500"/>
                            </p:stCondLst>
                            <p:childTnLst>
                              <p:par>
                                <p:cTn id="62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4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500"/>
                            </p:stCondLst>
                            <p:childTnLst>
                              <p:par>
                                <p:cTn id="83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1000"/>
                            </p:stCondLst>
                            <p:childTnLst>
                              <p:par>
                                <p:cTn id="89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1500"/>
                            </p:stCondLst>
                            <p:childTnLst>
                              <p:par>
                                <p:cTn id="95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>
                            <p:stCondLst>
                              <p:cond delay="2000"/>
                            </p:stCondLst>
                            <p:childTnLst>
                              <p:par>
                                <p:cTn id="101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3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5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>
                            <p:stCondLst>
                              <p:cond delay="2500"/>
                            </p:stCondLst>
                            <p:childTnLst>
                              <p:par>
                                <p:cTn id="107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6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7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8" fill="hold">
                            <p:stCondLst>
                              <p:cond delay="500"/>
                            </p:stCondLst>
                            <p:childTnLst>
                              <p:par>
                                <p:cTn id="119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1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3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4" fill="hold">
                            <p:stCondLst>
                              <p:cond delay="1000"/>
                            </p:stCondLst>
                            <p:childTnLst>
                              <p:par>
                                <p:cTn id="12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7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9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2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9" grpId="0"/>
      <p:bldP spid="21" grpId="0"/>
      <p:bldP spid="8" grpId="0"/>
      <p:bldP spid="25" grpId="0"/>
      <p:bldP spid="27" grpId="0"/>
      <p:bldP spid="29" grpId="0"/>
      <p:bldP spid="30" grpId="0"/>
      <p:bldP spid="32" grpId="0"/>
      <p:bldP spid="34" grpId="0"/>
      <p:bldP spid="36" grpId="0" animBg="1"/>
      <p:bldP spid="37" grpId="0"/>
      <p:bldP spid="23" grpId="0" animBg="1"/>
      <p:bldP spid="39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4"/>
          <p:cNvSpPr>
            <a:spLocks noChangeArrowheads="1"/>
          </p:cNvSpPr>
          <p:nvPr/>
        </p:nvSpPr>
        <p:spPr bwMode="auto">
          <a:xfrm>
            <a:off x="76200" y="2286000"/>
            <a:ext cx="8991600" cy="2667000"/>
          </a:xfrm>
          <a:prstGeom prst="horizontalScroll">
            <a:avLst>
              <a:gd name="adj" fmla="val 12500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 sz="1800"/>
          </a:p>
        </p:txBody>
      </p:sp>
      <p:sp>
        <p:nvSpPr>
          <p:cNvPr id="3" name="Text Box 33"/>
          <p:cNvSpPr txBox="1">
            <a:spLocks noChangeArrowheads="1"/>
          </p:cNvSpPr>
          <p:nvPr/>
        </p:nvSpPr>
        <p:spPr bwMode="auto">
          <a:xfrm>
            <a:off x="533400" y="2708696"/>
            <a:ext cx="464820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1600" dirty="0" smtClean="0">
                <a:latin typeface="Comic Sans MS" pitchFamily="66" charset="0"/>
              </a:rPr>
              <a:t>Shannon defined information entropy, S</a:t>
            </a:r>
            <a:r>
              <a:rPr lang="en-US" sz="1600" baseline="-25000" dirty="0" smtClean="0">
                <a:latin typeface="Comic Sans MS" pitchFamily="66" charset="0"/>
              </a:rPr>
              <a:t>i</a:t>
            </a:r>
            <a:r>
              <a:rPr lang="en-US" sz="1600" dirty="0" smtClean="0">
                <a:latin typeface="Comic Sans MS" pitchFamily="66" charset="0"/>
              </a:rPr>
              <a:t>:</a:t>
            </a: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93926080"/>
              </p:ext>
            </p:extLst>
          </p:nvPr>
        </p:nvGraphicFramePr>
        <p:xfrm>
          <a:off x="496888" y="3165475"/>
          <a:ext cx="1757362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69" name="Equation" r:id="rId4" imgW="1130040" imgH="342720" progId="Equation.DSMT4">
                  <p:embed/>
                </p:oleObj>
              </mc:Choice>
              <mc:Fallback>
                <p:oleObj name="Equation" r:id="rId4" imgW="1130040" imgH="3427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6888" y="3165475"/>
                        <a:ext cx="1757362" cy="533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 Box 33"/>
          <p:cNvSpPr txBox="1">
            <a:spLocks noChangeArrowheads="1"/>
          </p:cNvSpPr>
          <p:nvPr/>
        </p:nvSpPr>
        <p:spPr bwMode="auto">
          <a:xfrm>
            <a:off x="2482986" y="3174522"/>
            <a:ext cx="53340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1600" dirty="0" smtClean="0">
                <a:latin typeface="Comic Sans MS" pitchFamily="66" charset="0"/>
              </a:rPr>
              <a:t>or</a:t>
            </a: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70052634"/>
              </p:ext>
            </p:extLst>
          </p:nvPr>
        </p:nvGraphicFramePr>
        <p:xfrm>
          <a:off x="3071813" y="3140075"/>
          <a:ext cx="3001962" cy="433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70" name="Equation" r:id="rId6" imgW="1930320" imgH="279360" progId="Equation.DSMT4">
                  <p:embed/>
                </p:oleObj>
              </mc:Choice>
              <mc:Fallback>
                <p:oleObj name="Equation" r:id="rId6" imgW="1930320" imgH="2793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71813" y="3140075"/>
                        <a:ext cx="3001962" cy="4333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 Box 33"/>
          <p:cNvSpPr txBox="1">
            <a:spLocks noChangeArrowheads="1"/>
          </p:cNvSpPr>
          <p:nvPr/>
        </p:nvSpPr>
        <p:spPr bwMode="auto">
          <a:xfrm>
            <a:off x="6324600" y="3200400"/>
            <a:ext cx="358140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1600" dirty="0">
                <a:latin typeface="Comic Sans MS" pitchFamily="66" charset="0"/>
              </a:rPr>
              <a:t>f</a:t>
            </a:r>
            <a:r>
              <a:rPr lang="en-US" sz="1600" dirty="0" smtClean="0">
                <a:latin typeface="Comic Sans MS" pitchFamily="66" charset="0"/>
              </a:rPr>
              <a:t>or continuous distribution </a:t>
            </a:r>
          </a:p>
        </p:txBody>
      </p:sp>
      <p:graphicFrame>
        <p:nvGraphicFramePr>
          <p:cNvPr id="8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43882726"/>
              </p:ext>
            </p:extLst>
          </p:nvPr>
        </p:nvGraphicFramePr>
        <p:xfrm>
          <a:off x="1066800" y="3962400"/>
          <a:ext cx="987425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71" name="Equation" r:id="rId8" imgW="634680" imgH="342720" progId="Equation.DSMT4">
                  <p:embed/>
                </p:oleObj>
              </mc:Choice>
              <mc:Fallback>
                <p:oleObj name="Equation" r:id="rId8" imgW="634680" imgH="3427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3962400"/>
                        <a:ext cx="987425" cy="533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12138956"/>
              </p:ext>
            </p:extLst>
          </p:nvPr>
        </p:nvGraphicFramePr>
        <p:xfrm>
          <a:off x="3794125" y="4038600"/>
          <a:ext cx="1758950" cy="433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72" name="Equation" r:id="rId10" imgW="1130040" imgH="279360" progId="Equation.DSMT4">
                  <p:embed/>
                </p:oleObj>
              </mc:Choice>
              <mc:Fallback>
                <p:oleObj name="Equation" r:id="rId10" imgW="1130040" imgH="2793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94125" y="4038600"/>
                        <a:ext cx="1758950" cy="4333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Text Box 33"/>
          <p:cNvSpPr txBox="1">
            <a:spLocks noChangeArrowheads="1"/>
          </p:cNvSpPr>
          <p:nvPr/>
        </p:nvSpPr>
        <p:spPr bwMode="auto">
          <a:xfrm>
            <a:off x="1905000" y="3623846"/>
            <a:ext cx="228600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1600" dirty="0">
                <a:latin typeface="Comic Sans MS" pitchFamily="66" charset="0"/>
              </a:rPr>
              <a:t>w</a:t>
            </a:r>
            <a:r>
              <a:rPr lang="en-US" sz="1600" dirty="0" smtClean="0">
                <a:latin typeface="Comic Sans MS" pitchFamily="66" charset="0"/>
              </a:rPr>
              <a:t>ith normalization </a:t>
            </a:r>
          </a:p>
        </p:txBody>
      </p:sp>
      <p:sp>
        <p:nvSpPr>
          <p:cNvPr id="11" name="Rectangle 10"/>
          <p:cNvSpPr/>
          <p:nvPr/>
        </p:nvSpPr>
        <p:spPr>
          <a:xfrm>
            <a:off x="762000" y="5029200"/>
            <a:ext cx="76962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We make plausible </a:t>
            </a:r>
            <a:r>
              <a:rPr lang="en-US" dirty="0" smtClean="0"/>
              <a:t>that:</a:t>
            </a:r>
          </a:p>
          <a:p>
            <a:r>
              <a:rPr lang="en-US" dirty="0" smtClean="0"/>
              <a:t>- S</a:t>
            </a:r>
            <a:r>
              <a:rPr lang="en-US" baseline="-25000" dirty="0" smtClean="0"/>
              <a:t>i</a:t>
            </a:r>
            <a:r>
              <a:rPr lang="en-US" dirty="0" smtClean="0"/>
              <a:t> </a:t>
            </a:r>
            <a:r>
              <a:rPr lang="en-US" dirty="0"/>
              <a:t>is a </a:t>
            </a:r>
            <a:r>
              <a:rPr lang="en-US" b="1" dirty="0"/>
              <a:t>measure of our ignorance </a:t>
            </a:r>
            <a:r>
              <a:rPr lang="en-US" dirty="0"/>
              <a:t>of the microstate of the system. </a:t>
            </a:r>
            <a:endParaRPr lang="en-US" dirty="0" smtClean="0"/>
          </a:p>
          <a:p>
            <a:r>
              <a:rPr lang="en-US" dirty="0" smtClean="0"/>
              <a:t>   More quantitatively</a:t>
            </a:r>
          </a:p>
          <a:p>
            <a:r>
              <a:rPr lang="en-US" dirty="0" smtClean="0"/>
              <a:t>- S</a:t>
            </a:r>
            <a:r>
              <a:rPr lang="en-US" baseline="-25000" dirty="0" smtClean="0"/>
              <a:t>i </a:t>
            </a:r>
            <a:r>
              <a:rPr lang="en-US" dirty="0"/>
              <a:t>is a </a:t>
            </a:r>
            <a:r>
              <a:rPr lang="en-US" b="1" dirty="0"/>
              <a:t>measure of the width </a:t>
            </a:r>
            <a:r>
              <a:rPr lang="en-US" dirty="0"/>
              <a:t>of the distribution of the </a:t>
            </a:r>
            <a:r>
              <a:rPr lang="en-US" dirty="0">
                <a:sym typeface="Symbol"/>
              </a:rPr>
              <a:t></a:t>
            </a:r>
            <a:r>
              <a:rPr lang="en-US" baseline="-25000" dirty="0"/>
              <a:t>n</a:t>
            </a:r>
            <a:r>
              <a:rPr lang="en-US" dirty="0"/>
              <a:t>.</a:t>
            </a:r>
          </a:p>
        </p:txBody>
      </p:sp>
      <p:sp>
        <p:nvSpPr>
          <p:cNvPr id="12" name="Text Box 33"/>
          <p:cNvSpPr txBox="1">
            <a:spLocks noChangeArrowheads="1"/>
          </p:cNvSpPr>
          <p:nvPr/>
        </p:nvSpPr>
        <p:spPr bwMode="auto">
          <a:xfrm>
            <a:off x="152400" y="152400"/>
            <a:ext cx="67818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b="1" dirty="0" smtClean="0">
                <a:latin typeface="Comic Sans MS" pitchFamily="66" charset="0"/>
              </a:rPr>
              <a:t>What can we do with this underdetermined problem? </a:t>
            </a:r>
          </a:p>
        </p:txBody>
      </p:sp>
      <p:sp>
        <p:nvSpPr>
          <p:cNvPr id="13" name="Rectangle 12"/>
          <p:cNvSpPr/>
          <p:nvPr/>
        </p:nvSpPr>
        <p:spPr>
          <a:xfrm>
            <a:off x="213514" y="609600"/>
            <a:ext cx="678423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latin typeface="Comic Sans MS" pitchFamily="66" charset="0"/>
              </a:rPr>
              <a:t>There may be more than one probability distribution creating</a:t>
            </a:r>
            <a:endParaRPr lang="en-US" dirty="0">
              <a:latin typeface="Comic Sans MS" pitchFamily="66" charset="0"/>
            </a:endParaRPr>
          </a:p>
        </p:txBody>
      </p:sp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71229483"/>
              </p:ext>
            </p:extLst>
          </p:nvPr>
        </p:nvGraphicFramePr>
        <p:xfrm>
          <a:off x="6922127" y="479469"/>
          <a:ext cx="1881187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73" name="Equation" r:id="rId12" imgW="1257120" imgH="431640" progId="Equation.DSMT4">
                  <p:embed/>
                </p:oleObj>
              </mc:Choice>
              <mc:Fallback>
                <p:oleObj name="Equation" r:id="rId12" imgW="1257120" imgH="431640" progId="Equation.DSMT4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22127" y="479469"/>
                        <a:ext cx="1881187" cy="647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Rectangle 14"/>
          <p:cNvSpPr/>
          <p:nvPr/>
        </p:nvSpPr>
        <p:spPr>
          <a:xfrm>
            <a:off x="237653" y="1020374"/>
            <a:ext cx="697178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latin typeface="Comic Sans MS" pitchFamily="66" charset="0"/>
              </a:rPr>
              <a:t>We want the one which requires no further assumptions</a:t>
            </a:r>
          </a:p>
          <a:p>
            <a:r>
              <a:rPr lang="en-US" dirty="0" smtClean="0">
                <a:latin typeface="Comic Sans MS" pitchFamily="66" charset="0"/>
              </a:rPr>
              <a:t>We do not want to “prefer” any p</a:t>
            </a:r>
            <a:r>
              <a:rPr lang="en-US" baseline="-25000" dirty="0" smtClean="0">
                <a:latin typeface="Comic Sans MS" pitchFamily="66" charset="0"/>
              </a:rPr>
              <a:t>i </a:t>
            </a:r>
            <a:r>
              <a:rPr lang="en-US" dirty="0" smtClean="0">
                <a:latin typeface="Comic Sans MS" pitchFamily="66" charset="0"/>
              </a:rPr>
              <a:t>if there is no reason to do so</a:t>
            </a:r>
            <a:endParaRPr lang="en-US" dirty="0">
              <a:latin typeface="Comic Sans MS" pitchFamily="66" charset="0"/>
            </a:endParaRPr>
          </a:p>
        </p:txBody>
      </p:sp>
      <p:sp>
        <p:nvSpPr>
          <p:cNvPr id="16" name="AutoShape 52"/>
          <p:cNvSpPr>
            <a:spLocks noChangeArrowheads="1"/>
          </p:cNvSpPr>
          <p:nvPr/>
        </p:nvSpPr>
        <p:spPr bwMode="auto">
          <a:xfrm>
            <a:off x="329952" y="1905000"/>
            <a:ext cx="432048" cy="216024"/>
          </a:xfrm>
          <a:prstGeom prst="rightArrow">
            <a:avLst>
              <a:gd name="adj1" fmla="val 50000"/>
              <a:gd name="adj2" fmla="val 45864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802507" y="1840468"/>
            <a:ext cx="724429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latin typeface="Comic Sans MS" pitchFamily="66" charset="0"/>
              </a:rPr>
              <a:t>Information theory tells us how to find this unbiased distribution</a:t>
            </a:r>
          </a:p>
          <a:p>
            <a:r>
              <a:rPr lang="en-US" dirty="0" smtClean="0">
                <a:latin typeface="Comic Sans MS" pitchFamily="66" charset="0"/>
              </a:rPr>
              <a:t>(</a:t>
            </a:r>
            <a:r>
              <a:rPr lang="en-US" sz="1400" dirty="0" smtClean="0">
                <a:solidFill>
                  <a:srgbClr val="00B050"/>
                </a:solidFill>
                <a:latin typeface="Comic Sans MS" pitchFamily="66" charset="0"/>
              </a:rPr>
              <a:t>we call the probabilities now </a:t>
            </a:r>
            <a:r>
              <a:rPr lang="en-US" sz="1400" dirty="0" smtClean="0">
                <a:solidFill>
                  <a:srgbClr val="00B050"/>
                </a:solidFill>
                <a:latin typeface="Comic Sans MS" pitchFamily="66" charset="0"/>
                <a:sym typeface="Symbol"/>
              </a:rPr>
              <a:t> rather than p</a:t>
            </a:r>
            <a:r>
              <a:rPr lang="en-US" dirty="0" smtClean="0">
                <a:latin typeface="Comic Sans MS" pitchFamily="66" charset="0"/>
              </a:rPr>
              <a:t>)</a:t>
            </a:r>
            <a:endParaRPr lang="en-US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147111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6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1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00"/>
                            </p:stCondLst>
                            <p:childTnLst>
                              <p:par>
                                <p:cTn id="29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1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3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500"/>
                            </p:stCondLst>
                            <p:childTnLst>
                              <p:par>
                                <p:cTn id="38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1000"/>
                            </p:stCondLst>
                            <p:childTnLst>
                              <p:par>
                                <p:cTn id="42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1500"/>
                            </p:stCondLst>
                            <p:childTnLst>
                              <p:par>
                                <p:cTn id="46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2000"/>
                            </p:stCondLst>
                            <p:childTnLst>
                              <p:par>
                                <p:cTn id="50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2500"/>
                            </p:stCondLst>
                            <p:childTnLst>
                              <p:par>
                                <p:cTn id="54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3000"/>
                            </p:stCondLst>
                            <p:childTnLst>
                              <p:par>
                                <p:cTn id="58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3500"/>
                            </p:stCondLst>
                            <p:childTnLst>
                              <p:par>
                                <p:cTn id="62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4000"/>
                            </p:stCondLst>
                            <p:childTnLst>
                              <p:par>
                                <p:cTn id="66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  <p:bldP spid="5" grpId="0"/>
      <p:bldP spid="7" grpId="0"/>
      <p:bldP spid="10" grpId="0"/>
      <p:bldP spid="11" grpId="0"/>
      <p:bldP spid="12" grpId="0"/>
      <p:bldP spid="13" grpId="0"/>
      <p:bldP spid="15" grpId="0"/>
      <p:bldP spid="16" grpId="0" animBg="1"/>
      <p:bldP spid="1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533400" y="381000"/>
            <a:ext cx="6079485" cy="147732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latin typeface="Comic Sans MS" pitchFamily="66" charset="0"/>
              </a:rPr>
              <a:t>Let’s consider </a:t>
            </a:r>
            <a:r>
              <a:rPr lang="en-US" b="1" dirty="0" smtClean="0">
                <a:latin typeface="Comic Sans MS" pitchFamily="66" charset="0"/>
              </a:rPr>
              <a:t>an </a:t>
            </a:r>
            <a:r>
              <a:rPr lang="en-US" b="1" dirty="0">
                <a:latin typeface="Comic Sans MS" pitchFamily="66" charset="0"/>
              </a:rPr>
              <a:t>extreme </a:t>
            </a:r>
            <a:r>
              <a:rPr lang="en-US" b="1" dirty="0" smtClean="0">
                <a:latin typeface="Comic Sans MS" pitchFamily="66" charset="0"/>
              </a:rPr>
              <a:t>case:</a:t>
            </a:r>
          </a:p>
          <a:p>
            <a:r>
              <a:rPr lang="en-US" dirty="0" smtClean="0"/>
              <a:t>An experiment with N potential outcomes (such as rolling dice)</a:t>
            </a:r>
          </a:p>
          <a:p>
            <a:r>
              <a:rPr lang="en-US" dirty="0" smtClean="0"/>
              <a:t>However:</a:t>
            </a:r>
          </a:p>
          <a:p>
            <a:r>
              <a:rPr lang="en-US" dirty="0" smtClean="0"/>
              <a:t>Outcome 1 has the probability </a:t>
            </a:r>
            <a:r>
              <a:rPr lang="en-US" dirty="0" smtClean="0">
                <a:sym typeface="Symbol"/>
              </a:rPr>
              <a:t></a:t>
            </a:r>
            <a:r>
              <a:rPr lang="en-US" baseline="-25000" dirty="0" smtClean="0">
                <a:sym typeface="Symbol"/>
              </a:rPr>
              <a:t>1</a:t>
            </a:r>
            <a:r>
              <a:rPr lang="en-US" dirty="0" smtClean="0">
                <a:sym typeface="Symbol"/>
              </a:rPr>
              <a:t>=1</a:t>
            </a:r>
          </a:p>
          <a:p>
            <a:r>
              <a:rPr lang="en-US" dirty="0" smtClean="0">
                <a:sym typeface="Symbol"/>
              </a:rPr>
              <a:t>Outcome 2,3,… ,N have              </a:t>
            </a:r>
            <a:r>
              <a:rPr lang="en-US" baseline="-25000" dirty="0" smtClean="0">
                <a:sym typeface="Symbol"/>
              </a:rPr>
              <a:t>n</a:t>
            </a:r>
            <a:r>
              <a:rPr lang="en-US" dirty="0" smtClean="0">
                <a:sym typeface="Symbol"/>
              </a:rPr>
              <a:t>=0  </a:t>
            </a:r>
            <a:endParaRPr lang="en-US" dirty="0"/>
          </a:p>
        </p:txBody>
      </p:sp>
      <p:sp>
        <p:nvSpPr>
          <p:cNvPr id="5" name="AutoShape 52"/>
          <p:cNvSpPr>
            <a:spLocks noChangeArrowheads="1"/>
          </p:cNvSpPr>
          <p:nvPr/>
        </p:nvSpPr>
        <p:spPr bwMode="auto">
          <a:xfrm>
            <a:off x="4495800" y="1371600"/>
            <a:ext cx="432048" cy="216024"/>
          </a:xfrm>
          <a:prstGeom prst="rightArrow">
            <a:avLst>
              <a:gd name="adj1" fmla="val 50000"/>
              <a:gd name="adj2" fmla="val 45864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15362" name="Object 2"/>
          <p:cNvGraphicFramePr>
            <a:graphicFrameLocks noChangeAspect="1"/>
          </p:cNvGraphicFramePr>
          <p:nvPr/>
        </p:nvGraphicFramePr>
        <p:xfrm>
          <a:off x="5181600" y="1288208"/>
          <a:ext cx="21336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96" name="Equation" r:id="rId4" imgW="1371600" imgH="342720" progId="Equation.DSMT4">
                  <p:embed/>
                </p:oleObj>
              </mc:Choice>
              <mc:Fallback>
                <p:oleObj name="Equation" r:id="rId4" imgW="1371600" imgH="34272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81600" y="1288208"/>
                        <a:ext cx="2133600" cy="533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AutoShape 52"/>
          <p:cNvSpPr>
            <a:spLocks noChangeArrowheads="1"/>
          </p:cNvSpPr>
          <p:nvPr/>
        </p:nvSpPr>
        <p:spPr bwMode="auto">
          <a:xfrm>
            <a:off x="685800" y="2057400"/>
            <a:ext cx="432048" cy="216024"/>
          </a:xfrm>
          <a:prstGeom prst="rightArrow">
            <a:avLst>
              <a:gd name="adj1" fmla="val 50000"/>
              <a:gd name="adj2" fmla="val 45864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295400" y="1981200"/>
            <a:ext cx="6236836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-Our </a:t>
            </a:r>
            <a:r>
              <a:rPr lang="en-US" b="1" dirty="0" smtClean="0"/>
              <a:t>ignorance</a:t>
            </a:r>
            <a:r>
              <a:rPr lang="en-US" dirty="0" smtClean="0"/>
              <a:t> regarding the outcome of the experiment is zero.</a:t>
            </a:r>
          </a:p>
          <a:p>
            <a:r>
              <a:rPr lang="en-US" dirty="0" smtClean="0"/>
              <a:t>-We know precisely what will happen</a:t>
            </a:r>
          </a:p>
          <a:p>
            <a:r>
              <a:rPr lang="en-US" dirty="0" smtClean="0"/>
              <a:t>- the probability distribution is sharp (a delta peak)</a:t>
            </a:r>
          </a:p>
        </p:txBody>
      </p:sp>
      <p:sp>
        <p:nvSpPr>
          <p:cNvPr id="9" name="Rectangle 8"/>
          <p:cNvSpPr/>
          <p:nvPr/>
        </p:nvSpPr>
        <p:spPr>
          <a:xfrm>
            <a:off x="228600" y="2971800"/>
            <a:ext cx="3726854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/>
              <a:t>Let’s make the distribution broader:</a:t>
            </a:r>
          </a:p>
          <a:p>
            <a:r>
              <a:rPr lang="en-US" dirty="0" smtClean="0"/>
              <a:t>Outcome 1 has the probability </a:t>
            </a:r>
            <a:r>
              <a:rPr lang="en-US" dirty="0" smtClean="0">
                <a:sym typeface="Symbol"/>
              </a:rPr>
              <a:t></a:t>
            </a:r>
            <a:r>
              <a:rPr lang="en-US" baseline="-25000" dirty="0" smtClean="0">
                <a:sym typeface="Symbol"/>
              </a:rPr>
              <a:t>1</a:t>
            </a:r>
            <a:r>
              <a:rPr lang="en-US" dirty="0" smtClean="0">
                <a:sym typeface="Symbol"/>
              </a:rPr>
              <a:t>=1/2</a:t>
            </a:r>
          </a:p>
          <a:p>
            <a:r>
              <a:rPr lang="en-US" dirty="0" smtClean="0"/>
              <a:t>Outcome 2 has the probability </a:t>
            </a:r>
            <a:r>
              <a:rPr lang="en-US" dirty="0" smtClean="0">
                <a:sym typeface="Symbol"/>
              </a:rPr>
              <a:t></a:t>
            </a:r>
            <a:r>
              <a:rPr lang="en-US" baseline="-25000" dirty="0">
                <a:sym typeface="Symbol"/>
              </a:rPr>
              <a:t>2</a:t>
            </a:r>
            <a:r>
              <a:rPr lang="en-US" dirty="0" smtClean="0">
                <a:sym typeface="Symbol"/>
              </a:rPr>
              <a:t>=1/2</a:t>
            </a:r>
          </a:p>
          <a:p>
            <a:r>
              <a:rPr lang="en-US" dirty="0" smtClean="0">
                <a:sym typeface="Symbol"/>
              </a:rPr>
              <a:t>Outcome 3,4, … ,N have             </a:t>
            </a:r>
            <a:r>
              <a:rPr lang="en-US" baseline="-25000" dirty="0" smtClean="0">
                <a:sym typeface="Symbol"/>
              </a:rPr>
              <a:t>n</a:t>
            </a:r>
            <a:r>
              <a:rPr lang="en-US" dirty="0" smtClean="0">
                <a:sym typeface="Symbol"/>
              </a:rPr>
              <a:t>=0  </a:t>
            </a:r>
            <a:endParaRPr lang="en-US" dirty="0"/>
          </a:p>
        </p:txBody>
      </p:sp>
      <p:sp>
        <p:nvSpPr>
          <p:cNvPr id="10" name="AutoShape 52"/>
          <p:cNvSpPr>
            <a:spLocks noChangeArrowheads="1"/>
          </p:cNvSpPr>
          <p:nvPr/>
        </p:nvSpPr>
        <p:spPr bwMode="auto">
          <a:xfrm>
            <a:off x="4005530" y="3316862"/>
            <a:ext cx="432048" cy="216024"/>
          </a:xfrm>
          <a:prstGeom prst="rightArrow">
            <a:avLst>
              <a:gd name="adj1" fmla="val 50000"/>
              <a:gd name="adj2" fmla="val 45864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11" name="Object 2"/>
          <p:cNvGraphicFramePr>
            <a:graphicFrameLocks noChangeAspect="1"/>
          </p:cNvGraphicFramePr>
          <p:nvPr/>
        </p:nvGraphicFramePr>
        <p:xfrm>
          <a:off x="4572000" y="3124200"/>
          <a:ext cx="4572000" cy="129587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97" name="Equation" r:id="rId6" imgW="3136680" imgH="888840" progId="Equation.DSMT4">
                  <p:embed/>
                </p:oleObj>
              </mc:Choice>
              <mc:Fallback>
                <p:oleObj name="Equation" r:id="rId6" imgW="3136680" imgH="88884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0" y="3124200"/>
                        <a:ext cx="4572000" cy="1295871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5364" name="Picture 4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6705600" y="152400"/>
            <a:ext cx="990600" cy="1166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Rectangle 12"/>
          <p:cNvSpPr/>
          <p:nvPr/>
        </p:nvSpPr>
        <p:spPr>
          <a:xfrm>
            <a:off x="228600" y="4267200"/>
            <a:ext cx="3940053" cy="230832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/>
              <a:t>Let’s consider the more general case:</a:t>
            </a:r>
          </a:p>
          <a:p>
            <a:r>
              <a:rPr lang="en-US" dirty="0" smtClean="0"/>
              <a:t>Outcome 1 has the probability </a:t>
            </a:r>
            <a:r>
              <a:rPr lang="en-US" dirty="0" smtClean="0">
                <a:sym typeface="Symbol"/>
              </a:rPr>
              <a:t></a:t>
            </a:r>
            <a:r>
              <a:rPr lang="en-US" baseline="-25000" dirty="0" smtClean="0">
                <a:sym typeface="Symbol"/>
              </a:rPr>
              <a:t>1</a:t>
            </a:r>
            <a:r>
              <a:rPr lang="en-US" dirty="0" smtClean="0">
                <a:sym typeface="Symbol"/>
              </a:rPr>
              <a:t>=1/M</a:t>
            </a:r>
          </a:p>
          <a:p>
            <a:r>
              <a:rPr lang="en-US" dirty="0" smtClean="0"/>
              <a:t>Outcome 2 has the probability </a:t>
            </a:r>
            <a:r>
              <a:rPr lang="en-US" dirty="0" smtClean="0">
                <a:sym typeface="Symbol"/>
              </a:rPr>
              <a:t></a:t>
            </a:r>
            <a:r>
              <a:rPr lang="en-US" baseline="-25000" dirty="0" smtClean="0">
                <a:sym typeface="Symbol"/>
              </a:rPr>
              <a:t>2</a:t>
            </a:r>
            <a:r>
              <a:rPr lang="en-US" dirty="0" smtClean="0">
                <a:sym typeface="Symbol"/>
              </a:rPr>
              <a:t>=1/M</a:t>
            </a:r>
          </a:p>
          <a:p>
            <a:r>
              <a:rPr lang="en-US" dirty="0" smtClean="0">
                <a:sym typeface="Symbol"/>
              </a:rPr>
              <a:t>.</a:t>
            </a:r>
          </a:p>
          <a:p>
            <a:r>
              <a:rPr lang="en-US" dirty="0" smtClean="0">
                <a:sym typeface="Symbol"/>
              </a:rPr>
              <a:t>.</a:t>
            </a:r>
          </a:p>
          <a:p>
            <a:r>
              <a:rPr lang="en-US" dirty="0">
                <a:sym typeface="Symbol"/>
              </a:rPr>
              <a:t>.</a:t>
            </a:r>
            <a:endParaRPr lang="en-US" dirty="0" smtClean="0">
              <a:sym typeface="Symbol"/>
            </a:endParaRPr>
          </a:p>
          <a:p>
            <a:r>
              <a:rPr lang="en-US" dirty="0" smtClean="0"/>
              <a:t>Outcome M has the probability </a:t>
            </a:r>
            <a:r>
              <a:rPr lang="en-US" dirty="0" smtClean="0">
                <a:sym typeface="Symbol"/>
              </a:rPr>
              <a:t></a:t>
            </a:r>
            <a:r>
              <a:rPr lang="en-US" baseline="-25000" dirty="0" smtClean="0">
                <a:sym typeface="Symbol"/>
              </a:rPr>
              <a:t>M</a:t>
            </a:r>
            <a:r>
              <a:rPr lang="en-US" dirty="0" smtClean="0">
                <a:sym typeface="Symbol"/>
              </a:rPr>
              <a:t>=1/M</a:t>
            </a:r>
          </a:p>
          <a:p>
            <a:r>
              <a:rPr lang="en-US" dirty="0" smtClean="0">
                <a:sym typeface="Symbol"/>
              </a:rPr>
              <a:t>Outcome M+1, … ,N have             </a:t>
            </a:r>
            <a:r>
              <a:rPr lang="en-US" baseline="-25000" dirty="0" smtClean="0">
                <a:sym typeface="Symbol"/>
              </a:rPr>
              <a:t>n</a:t>
            </a:r>
            <a:r>
              <a:rPr lang="en-US" dirty="0" smtClean="0">
                <a:sym typeface="Symbol"/>
              </a:rPr>
              <a:t>=0  </a:t>
            </a:r>
            <a:endParaRPr lang="en-US" dirty="0"/>
          </a:p>
        </p:txBody>
      </p:sp>
      <p:sp>
        <p:nvSpPr>
          <p:cNvPr id="14" name="Right Brace 13"/>
          <p:cNvSpPr/>
          <p:nvPr/>
        </p:nvSpPr>
        <p:spPr>
          <a:xfrm>
            <a:off x="3986844" y="1177504"/>
            <a:ext cx="228600" cy="68580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ight Brace 14"/>
          <p:cNvSpPr/>
          <p:nvPr/>
        </p:nvSpPr>
        <p:spPr>
          <a:xfrm>
            <a:off x="3810000" y="3352800"/>
            <a:ext cx="228600" cy="76200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ight Brace 15"/>
          <p:cNvSpPr/>
          <p:nvPr/>
        </p:nvSpPr>
        <p:spPr>
          <a:xfrm>
            <a:off x="3919270" y="4572000"/>
            <a:ext cx="228600" cy="205740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AutoShape 52"/>
          <p:cNvSpPr>
            <a:spLocks noChangeArrowheads="1"/>
          </p:cNvSpPr>
          <p:nvPr/>
        </p:nvSpPr>
        <p:spPr bwMode="auto">
          <a:xfrm>
            <a:off x="4114800" y="4648200"/>
            <a:ext cx="432048" cy="216024"/>
          </a:xfrm>
          <a:prstGeom prst="rightArrow">
            <a:avLst>
              <a:gd name="adj1" fmla="val 50000"/>
              <a:gd name="adj2" fmla="val 45864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15365" name="Object 5"/>
          <p:cNvGraphicFramePr>
            <a:graphicFrameLocks noChangeAspect="1"/>
          </p:cNvGraphicFramePr>
          <p:nvPr/>
        </p:nvGraphicFramePr>
        <p:xfrm>
          <a:off x="4343400" y="4876800"/>
          <a:ext cx="4625975" cy="1479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98" name="Equation" r:id="rId9" imgW="3174840" imgH="1015920" progId="Equation.DSMT4">
                  <p:embed/>
                </p:oleObj>
              </mc:Choice>
              <mc:Fallback>
                <p:oleObj name="Equation" r:id="rId9" imgW="3174840" imgH="101592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43400" y="4876800"/>
                        <a:ext cx="4625975" cy="1479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0"/>
                                        <p:tgtEl>
                                          <p:spTgt spid="153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49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000"/>
                            </p:stCondLst>
                            <p:childTnLst>
                              <p:par>
                                <p:cTn id="24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" dur="500"/>
                                        <p:tgtEl>
                                          <p:spTgt spid="153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"/>
                            </p:stCondLst>
                            <p:childTnLst>
                              <p:par>
                                <p:cTn id="34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00"/>
                            </p:stCondLst>
                            <p:childTnLst>
                              <p:par>
                                <p:cTn id="49" presetID="49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1000"/>
                            </p:stCondLst>
                            <p:childTnLst>
                              <p:par>
                                <p:cTn id="56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500"/>
                            </p:stCondLst>
                            <p:childTnLst>
                              <p:par>
                                <p:cTn id="71" presetID="49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1000"/>
                            </p:stCondLst>
                            <p:childTnLst>
                              <p:par>
                                <p:cTn id="78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0" dur="500"/>
                                        <p:tgtEl>
                                          <p:spTgt spid="153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animBg="1"/>
      <p:bldP spid="7" grpId="0" animBg="1"/>
      <p:bldP spid="8" grpId="0"/>
      <p:bldP spid="9" grpId="0"/>
      <p:bldP spid="10" grpId="0" animBg="1"/>
      <p:bldP spid="13" grpId="0"/>
      <p:bldP spid="14" grpId="0" animBg="1"/>
      <p:bldP spid="15" grpId="0" animBg="1"/>
      <p:bldP spid="16" grpId="0" animBg="1"/>
      <p:bldP spid="1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ectangle 30"/>
          <p:cNvSpPr/>
          <p:nvPr/>
        </p:nvSpPr>
        <p:spPr>
          <a:xfrm>
            <a:off x="4419600" y="5867400"/>
            <a:ext cx="19812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381000" y="228600"/>
            <a:ext cx="83058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>
                <a:latin typeface="Comic Sans MS" pitchFamily="66" charset="0"/>
              </a:rPr>
              <a:t>So far our considerations suggest</a:t>
            </a:r>
            <a:r>
              <a:rPr lang="en-US" dirty="0" smtClean="0"/>
              <a:t>:</a:t>
            </a:r>
          </a:p>
          <a:p>
            <a:endParaRPr lang="en-US" dirty="0"/>
          </a:p>
          <a:p>
            <a:r>
              <a:rPr lang="en-US" b="1" dirty="0" smtClean="0">
                <a:solidFill>
                  <a:srgbClr val="FF0000"/>
                </a:solidFill>
              </a:rPr>
              <a:t>Ignorance/information entropy increases with increasing width of the distribution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5" name="Oval 32"/>
          <p:cNvSpPr>
            <a:spLocks noChangeArrowheads="1"/>
          </p:cNvSpPr>
          <p:nvPr/>
        </p:nvSpPr>
        <p:spPr bwMode="auto">
          <a:xfrm rot="-2632602">
            <a:off x="266379" y="1573212"/>
            <a:ext cx="228600" cy="228600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  <a:effectLst>
            <a:glow rad="139700">
              <a:schemeClr val="accent1">
                <a:satMod val="175000"/>
                <a:alpha val="40000"/>
              </a:schemeClr>
            </a:glow>
            <a:outerShdw dist="107763" dir="18900000" algn="ctr" rotWithShape="0">
              <a:schemeClr val="bg2">
                <a:alpha val="50000"/>
              </a:scheme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>
            <a:sp3d extrusionH="57150">
              <a:bevelT w="38100" h="38100"/>
            </a:sp3d>
          </a:bodyPr>
          <a:lstStyle/>
          <a:p>
            <a:endParaRPr lang="en-US"/>
          </a:p>
        </p:txBody>
      </p:sp>
      <p:sp>
        <p:nvSpPr>
          <p:cNvPr id="6" name="Text Box 33"/>
          <p:cNvSpPr txBox="1">
            <a:spLocks noChangeArrowheads="1"/>
          </p:cNvSpPr>
          <p:nvPr/>
        </p:nvSpPr>
        <p:spPr bwMode="auto">
          <a:xfrm>
            <a:off x="555304" y="1524000"/>
            <a:ext cx="669606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dirty="0" smtClean="0">
                <a:latin typeface="Comic Sans MS" pitchFamily="66" charset="0"/>
              </a:rPr>
              <a:t>Which distribution brings information entropy to a maximum</a:t>
            </a:r>
            <a:endParaRPr lang="en-US" sz="1800" dirty="0">
              <a:latin typeface="Comic Sans MS" pitchFamily="66" charset="0"/>
            </a:endParaRPr>
          </a:p>
        </p:txBody>
      </p:sp>
      <p:sp>
        <p:nvSpPr>
          <p:cNvPr id="7" name="Text Box 33"/>
          <p:cNvSpPr txBox="1">
            <a:spLocks noChangeArrowheads="1"/>
          </p:cNvSpPr>
          <p:nvPr/>
        </p:nvSpPr>
        <p:spPr bwMode="auto">
          <a:xfrm>
            <a:off x="609600" y="1981200"/>
            <a:ext cx="6817892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dirty="0" smtClean="0">
                <a:latin typeface="Comic Sans MS" pitchFamily="66" charset="0"/>
              </a:rPr>
              <a:t>For simplicity let’s start with an experiment with 2 outcomes </a:t>
            </a:r>
            <a:endParaRPr lang="en-US" sz="1800" dirty="0">
              <a:latin typeface="Comic Sans MS" pitchFamily="66" charset="0"/>
            </a:endParaRPr>
          </a:p>
        </p:txBody>
      </p:sp>
      <p:sp>
        <p:nvSpPr>
          <p:cNvPr id="9" name="AutoShape 52"/>
          <p:cNvSpPr>
            <a:spLocks noChangeArrowheads="1"/>
          </p:cNvSpPr>
          <p:nvPr/>
        </p:nvSpPr>
        <p:spPr bwMode="auto">
          <a:xfrm>
            <a:off x="685800" y="2743200"/>
            <a:ext cx="432048" cy="216024"/>
          </a:xfrm>
          <a:prstGeom prst="rightArrow">
            <a:avLst>
              <a:gd name="adj1" fmla="val 50000"/>
              <a:gd name="adj2" fmla="val 45864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" name="Text Box 33"/>
          <p:cNvSpPr txBox="1">
            <a:spLocks noChangeArrowheads="1"/>
          </p:cNvSpPr>
          <p:nvPr/>
        </p:nvSpPr>
        <p:spPr bwMode="auto">
          <a:xfrm>
            <a:off x="1295400" y="2667000"/>
            <a:ext cx="464903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dirty="0" smtClean="0">
                <a:latin typeface="Comic Sans MS" pitchFamily="66" charset="0"/>
              </a:rPr>
              <a:t>Binary distribution with </a:t>
            </a:r>
            <a:r>
              <a:rPr lang="en-US" dirty="0" smtClean="0">
                <a:sym typeface="Symbol"/>
              </a:rPr>
              <a:t></a:t>
            </a:r>
            <a:r>
              <a:rPr lang="en-US" baseline="-25000" dirty="0" smtClean="0">
                <a:sym typeface="Symbol"/>
              </a:rPr>
              <a:t>1</a:t>
            </a:r>
            <a:r>
              <a:rPr lang="en-US" dirty="0" smtClean="0">
                <a:sym typeface="Symbol"/>
              </a:rPr>
              <a:t>, </a:t>
            </a:r>
            <a:r>
              <a:rPr lang="en-US" baseline="-25000" dirty="0" smtClean="0">
                <a:sym typeface="Symbol"/>
              </a:rPr>
              <a:t>2</a:t>
            </a:r>
            <a:r>
              <a:rPr lang="en-US" dirty="0" smtClean="0">
                <a:latin typeface="Comic Sans MS" pitchFamily="66" charset="0"/>
              </a:rPr>
              <a:t> and </a:t>
            </a:r>
            <a:r>
              <a:rPr lang="en-US" dirty="0" smtClean="0">
                <a:sym typeface="Symbol"/>
              </a:rPr>
              <a:t></a:t>
            </a:r>
            <a:r>
              <a:rPr lang="en-US" baseline="-25000" dirty="0" smtClean="0">
                <a:sym typeface="Symbol"/>
              </a:rPr>
              <a:t>1</a:t>
            </a:r>
            <a:r>
              <a:rPr lang="en-US" dirty="0" smtClean="0">
                <a:sym typeface="Symbol"/>
              </a:rPr>
              <a:t>+ </a:t>
            </a:r>
            <a:r>
              <a:rPr lang="en-US" baseline="-25000" dirty="0">
                <a:sym typeface="Symbol"/>
              </a:rPr>
              <a:t>2</a:t>
            </a:r>
            <a:r>
              <a:rPr lang="en-US" dirty="0" smtClean="0">
                <a:sym typeface="Symbol"/>
              </a:rPr>
              <a:t>=1</a:t>
            </a:r>
            <a:endParaRPr lang="en-US" sz="1800" dirty="0">
              <a:latin typeface="Comic Sans MS" pitchFamily="66" charset="0"/>
            </a:endParaRPr>
          </a:p>
        </p:txBody>
      </p:sp>
      <p:graphicFrame>
        <p:nvGraphicFramePr>
          <p:cNvPr id="16387" name="Object 3"/>
          <p:cNvGraphicFramePr>
            <a:graphicFrameLocks noChangeAspect="1"/>
          </p:cNvGraphicFramePr>
          <p:nvPr/>
        </p:nvGraphicFramePr>
        <p:xfrm>
          <a:off x="1447800" y="3200400"/>
          <a:ext cx="2430462" cy="3952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59" name="Equation" r:id="rId4" imgW="1562040" imgH="253800" progId="Equation.DSMT4">
                  <p:embed/>
                </p:oleObj>
              </mc:Choice>
              <mc:Fallback>
                <p:oleObj name="Equation" r:id="rId4" imgW="1562040" imgH="2538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7800" y="3200400"/>
                        <a:ext cx="2430462" cy="3952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Text Box 33"/>
          <p:cNvSpPr txBox="1">
            <a:spLocks noChangeArrowheads="1"/>
          </p:cNvSpPr>
          <p:nvPr/>
        </p:nvSpPr>
        <p:spPr bwMode="auto">
          <a:xfrm>
            <a:off x="4114800" y="3233470"/>
            <a:ext cx="649537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dirty="0" smtClean="0">
                <a:latin typeface="Comic Sans MS" pitchFamily="66" charset="0"/>
              </a:rPr>
              <a:t>with</a:t>
            </a:r>
            <a:endParaRPr lang="en-US" sz="1800" dirty="0">
              <a:latin typeface="Comic Sans MS" pitchFamily="66" charset="0"/>
            </a:endParaRPr>
          </a:p>
        </p:txBody>
      </p:sp>
      <p:graphicFrame>
        <p:nvGraphicFramePr>
          <p:cNvPr id="16388" name="Object 4"/>
          <p:cNvGraphicFramePr>
            <a:graphicFrameLocks noChangeAspect="1"/>
          </p:cNvGraphicFramePr>
          <p:nvPr/>
        </p:nvGraphicFramePr>
        <p:xfrm>
          <a:off x="4876800" y="3226278"/>
          <a:ext cx="1047750" cy="336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60" name="Equation" r:id="rId6" imgW="672840" imgH="215640" progId="Equation.DSMT4">
                  <p:embed/>
                </p:oleObj>
              </mc:Choice>
              <mc:Fallback>
                <p:oleObj name="Equation" r:id="rId6" imgW="672840" imgH="21564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76800" y="3226278"/>
                        <a:ext cx="1047750" cy="336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AutoShape 52"/>
          <p:cNvSpPr>
            <a:spLocks noChangeArrowheads="1"/>
          </p:cNvSpPr>
          <p:nvPr/>
        </p:nvSpPr>
        <p:spPr bwMode="auto">
          <a:xfrm>
            <a:off x="762000" y="3810000"/>
            <a:ext cx="432048" cy="216024"/>
          </a:xfrm>
          <a:prstGeom prst="rightArrow">
            <a:avLst>
              <a:gd name="adj1" fmla="val 50000"/>
              <a:gd name="adj2" fmla="val 45864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16389" name="Object 5"/>
          <p:cNvGraphicFramePr>
            <a:graphicFrameLocks noChangeAspect="1"/>
          </p:cNvGraphicFramePr>
          <p:nvPr/>
        </p:nvGraphicFramePr>
        <p:xfrm>
          <a:off x="1447800" y="3733800"/>
          <a:ext cx="3378200" cy="3952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61" name="Equation" r:id="rId8" imgW="2171520" imgH="253800" progId="Equation.DSMT4">
                  <p:embed/>
                </p:oleObj>
              </mc:Choice>
              <mc:Fallback>
                <p:oleObj name="Equation" r:id="rId8" imgW="2171520" imgH="2538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7800" y="3733800"/>
                        <a:ext cx="3378200" cy="3952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90" name="Object 6"/>
          <p:cNvGraphicFramePr>
            <a:graphicFrameLocks noChangeAspect="1"/>
          </p:cNvGraphicFramePr>
          <p:nvPr/>
        </p:nvGraphicFramePr>
        <p:xfrm>
          <a:off x="1295400" y="4114800"/>
          <a:ext cx="5729288" cy="752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62" name="Equation" r:id="rId10" imgW="3682800" imgH="482400" progId="Equation.DSMT4">
                  <p:embed/>
                </p:oleObj>
              </mc:Choice>
              <mc:Fallback>
                <p:oleObj name="Equation" r:id="rId10" imgW="3682800" imgH="4824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4114800"/>
                        <a:ext cx="5729288" cy="7524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91" name="Object 7"/>
          <p:cNvGraphicFramePr>
            <a:graphicFrameLocks noChangeAspect="1"/>
          </p:cNvGraphicFramePr>
          <p:nvPr/>
        </p:nvGraphicFramePr>
        <p:xfrm>
          <a:off x="152400" y="5943600"/>
          <a:ext cx="2093912" cy="673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63" name="Equation" r:id="rId12" imgW="1346040" imgH="431640" progId="Equation.DSMT4">
                  <p:embed/>
                </p:oleObj>
              </mc:Choice>
              <mc:Fallback>
                <p:oleObj name="Equation" r:id="rId12" imgW="1346040" imgH="43164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" y="5943600"/>
                        <a:ext cx="2093912" cy="673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0" name="Straight Arrow Connector 19"/>
          <p:cNvCxnSpPr/>
          <p:nvPr/>
        </p:nvCxnSpPr>
        <p:spPr>
          <a:xfrm rot="5400000">
            <a:off x="1753394" y="5942806"/>
            <a:ext cx="4572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1981200" y="5715000"/>
            <a:ext cx="1143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 Box 33"/>
          <p:cNvSpPr txBox="1">
            <a:spLocks noChangeArrowheads="1"/>
          </p:cNvSpPr>
          <p:nvPr/>
        </p:nvSpPr>
        <p:spPr bwMode="auto">
          <a:xfrm>
            <a:off x="1981200" y="5410200"/>
            <a:ext cx="116249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dirty="0" smtClean="0">
                <a:latin typeface="Comic Sans MS" pitchFamily="66" charset="0"/>
              </a:rPr>
              <a:t>maximum</a:t>
            </a:r>
            <a:endParaRPr lang="en-US" sz="1800" dirty="0">
              <a:latin typeface="Comic Sans MS" pitchFamily="66" charset="0"/>
            </a:endParaRPr>
          </a:p>
        </p:txBody>
      </p:sp>
      <p:sp>
        <p:nvSpPr>
          <p:cNvPr id="25" name="AutoShape 52"/>
          <p:cNvSpPr>
            <a:spLocks noChangeArrowheads="1"/>
          </p:cNvSpPr>
          <p:nvPr/>
        </p:nvSpPr>
        <p:spPr bwMode="auto">
          <a:xfrm>
            <a:off x="2362200" y="6113252"/>
            <a:ext cx="432048" cy="216024"/>
          </a:xfrm>
          <a:prstGeom prst="rightArrow">
            <a:avLst>
              <a:gd name="adj1" fmla="val 50000"/>
              <a:gd name="adj2" fmla="val 45864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16392" name="Object 8"/>
          <p:cNvGraphicFramePr>
            <a:graphicFrameLocks noChangeAspect="1"/>
          </p:cNvGraphicFramePr>
          <p:nvPr/>
        </p:nvGraphicFramePr>
        <p:xfrm>
          <a:off x="2895600" y="5943600"/>
          <a:ext cx="928687" cy="673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64" name="Equation" r:id="rId14" imgW="596880" imgH="431640" progId="Equation.DSMT4">
                  <p:embed/>
                </p:oleObj>
              </mc:Choice>
              <mc:Fallback>
                <p:oleObj name="Equation" r:id="rId14" imgW="596880" imgH="43164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95600" y="5943600"/>
                        <a:ext cx="928687" cy="673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" name="AutoShape 52"/>
          <p:cNvSpPr>
            <a:spLocks noChangeArrowheads="1"/>
          </p:cNvSpPr>
          <p:nvPr/>
        </p:nvSpPr>
        <p:spPr bwMode="auto">
          <a:xfrm>
            <a:off x="3944422" y="6134454"/>
            <a:ext cx="432048" cy="216024"/>
          </a:xfrm>
          <a:prstGeom prst="rightArrow">
            <a:avLst>
              <a:gd name="adj1" fmla="val 50000"/>
              <a:gd name="adj2" fmla="val 45864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16393" name="Object 9"/>
          <p:cNvGraphicFramePr>
            <a:graphicFrameLocks noChangeAspect="1"/>
          </p:cNvGraphicFramePr>
          <p:nvPr/>
        </p:nvGraphicFramePr>
        <p:xfrm>
          <a:off x="4678969" y="6045678"/>
          <a:ext cx="1323975" cy="336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65" name="Equation" r:id="rId16" imgW="850680" imgH="215640" progId="Equation.DSMT4">
                  <p:embed/>
                </p:oleObj>
              </mc:Choice>
              <mc:Fallback>
                <p:oleObj name="Equation" r:id="rId16" imgW="850680" imgH="21564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78969" y="6045678"/>
                        <a:ext cx="1323975" cy="336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9" name="Text Box 33"/>
          <p:cNvSpPr txBox="1">
            <a:spLocks noChangeArrowheads="1"/>
          </p:cNvSpPr>
          <p:nvPr/>
        </p:nvSpPr>
        <p:spPr bwMode="auto">
          <a:xfrm>
            <a:off x="4526569" y="6400800"/>
            <a:ext cx="1874231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400" dirty="0">
                <a:latin typeface="Comic Sans MS" pitchFamily="66" charset="0"/>
              </a:rPr>
              <a:t>u</a:t>
            </a:r>
            <a:r>
              <a:rPr lang="en-US" sz="1400" dirty="0" smtClean="0">
                <a:latin typeface="Comic Sans MS" pitchFamily="66" charset="0"/>
              </a:rPr>
              <a:t>niform distribution</a:t>
            </a:r>
            <a:endParaRPr lang="en-US" sz="1400" dirty="0">
              <a:latin typeface="Comic Sans MS" pitchFamily="66" charset="0"/>
            </a:endParaRPr>
          </a:p>
        </p:txBody>
      </p:sp>
      <p:graphicFrame>
        <p:nvGraphicFramePr>
          <p:cNvPr id="16394" name="Object 10"/>
          <p:cNvGraphicFramePr>
            <a:graphicFrameLocks noChangeAspect="1"/>
          </p:cNvGraphicFramePr>
          <p:nvPr/>
        </p:nvGraphicFramePr>
        <p:xfrm>
          <a:off x="6408738" y="4883150"/>
          <a:ext cx="2733675" cy="2124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66" name="Graph" r:id="rId18" imgW="3572640" imgH="2774880" progId="Origin50.Graph">
                  <p:embed/>
                </p:oleObj>
              </mc:Choice>
              <mc:Fallback>
                <p:oleObj name="Graph" r:id="rId18" imgW="3572640" imgH="2774880" progId="Origin50.Graph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08738" y="4883150"/>
                        <a:ext cx="2733675" cy="2124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6395" name="Picture 11"/>
          <p:cNvPicPr>
            <a:picLocks noChangeAspect="1" noChangeArrowheads="1"/>
          </p:cNvPicPr>
          <p:nvPr/>
        </p:nvPicPr>
        <p:blipFill>
          <a:blip r:embed="rId20" cstate="print"/>
          <a:srcRect/>
          <a:stretch>
            <a:fillRect/>
          </a:stretch>
        </p:blipFill>
        <p:spPr bwMode="auto">
          <a:xfrm>
            <a:off x="7543800" y="1295400"/>
            <a:ext cx="804862" cy="10424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"/>
                            </p:stCondLst>
                            <p:childTnLst>
                              <p:par>
                                <p:cTn id="26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" dur="500"/>
                                        <p:tgtEl>
                                          <p:spTgt spid="163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500"/>
                            </p:stCondLst>
                            <p:childTnLst>
                              <p:par>
                                <p:cTn id="36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1000"/>
                            </p:stCondLst>
                            <p:childTnLst>
                              <p:par>
                                <p:cTn id="40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163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1500"/>
                            </p:stCondLst>
                            <p:childTnLst>
                              <p:par>
                                <p:cTn id="44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2000"/>
                            </p:stCondLst>
                            <p:childTnLst>
                              <p:par>
                                <p:cTn id="48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0" dur="500"/>
                                        <p:tgtEl>
                                          <p:spTgt spid="163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500"/>
                            </p:stCondLst>
                            <p:childTnLst>
                              <p:par>
                                <p:cTn id="58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0" dur="500"/>
                                        <p:tgtEl>
                                          <p:spTgt spid="163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1000"/>
                            </p:stCondLst>
                            <p:childTnLst>
                              <p:par>
                                <p:cTn id="62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4" dur="500"/>
                                        <p:tgtEl>
                                          <p:spTgt spid="163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9" dur="500"/>
                                        <p:tgtEl>
                                          <p:spTgt spid="163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500"/>
                            </p:stCondLst>
                            <p:childTnLst>
                              <p:par>
                                <p:cTn id="71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1000"/>
                            </p:stCondLst>
                            <p:childTnLst>
                              <p:par>
                                <p:cTn id="76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1500"/>
                            </p:stCondLst>
                            <p:childTnLst>
                              <p:par>
                                <p:cTn id="80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500"/>
                            </p:stCondLst>
                            <p:childTnLst>
                              <p:par>
                                <p:cTn id="92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4" dur="500"/>
                                        <p:tgtEl>
                                          <p:spTgt spid="163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9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>
                            <p:stCondLst>
                              <p:cond delay="500"/>
                            </p:stCondLst>
                            <p:childTnLst>
                              <p:par>
                                <p:cTn id="104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6" dur="500"/>
                                        <p:tgtEl>
                                          <p:spTgt spid="163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>
                            <p:stCondLst>
                              <p:cond delay="1000"/>
                            </p:stCondLst>
                            <p:childTnLst>
                              <p:par>
                                <p:cTn id="108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1" fill="hold">
                            <p:stCondLst>
                              <p:cond delay="1500"/>
                            </p:stCondLst>
                            <p:childTnLst>
                              <p:par>
                                <p:cTn id="112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4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5" fill="hold">
                            <p:stCondLst>
                              <p:cond delay="2000"/>
                            </p:stCondLst>
                            <p:childTnLst>
                              <p:par>
                                <p:cTn id="116" presetID="4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18" dur="500"/>
                                        <p:tgtEl>
                                          <p:spTgt spid="163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 animBg="1"/>
      <p:bldP spid="4" grpId="0"/>
      <p:bldP spid="5" grpId="0" animBg="1"/>
      <p:bldP spid="6" grpId="0"/>
      <p:bldP spid="7" grpId="0"/>
      <p:bldP spid="9" grpId="0" animBg="1"/>
      <p:bldP spid="11" grpId="0"/>
      <p:bldP spid="13" grpId="0"/>
      <p:bldP spid="15" grpId="0" animBg="1"/>
      <p:bldP spid="23" grpId="0"/>
      <p:bldP spid="25" grpId="0" animBg="1"/>
      <p:bldP spid="27" grpId="0" animBg="1"/>
      <p:bldP spid="2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33"/>
          <p:cNvSpPr txBox="1">
            <a:spLocks noChangeArrowheads="1"/>
          </p:cNvSpPr>
          <p:nvPr/>
        </p:nvSpPr>
        <p:spPr bwMode="auto">
          <a:xfrm>
            <a:off x="381000" y="152400"/>
            <a:ext cx="334899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dirty="0" smtClean="0">
                <a:latin typeface="Comic Sans MS" pitchFamily="66" charset="0"/>
                <a:hlinkClick r:id="rId4"/>
              </a:rPr>
              <a:t>Lagrange multiplier </a:t>
            </a:r>
            <a:r>
              <a:rPr lang="en-US" dirty="0" smtClean="0">
                <a:latin typeface="Comic Sans MS" pitchFamily="66" charset="0"/>
              </a:rPr>
              <a:t>technique</a:t>
            </a:r>
            <a:endParaRPr lang="en-US" sz="1800" dirty="0">
              <a:latin typeface="Comic Sans MS" pitchFamily="66" charset="0"/>
            </a:endParaRPr>
          </a:p>
        </p:txBody>
      </p:sp>
      <p:graphicFrame>
        <p:nvGraphicFramePr>
          <p:cNvPr id="5" name="Object 3"/>
          <p:cNvGraphicFramePr>
            <a:graphicFrameLocks noChangeAspect="1"/>
          </p:cNvGraphicFramePr>
          <p:nvPr/>
        </p:nvGraphicFramePr>
        <p:xfrm>
          <a:off x="457200" y="914400"/>
          <a:ext cx="2430462" cy="3952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84" name="Equation" r:id="rId5" imgW="1562040" imgH="253800" progId="Equation.DSMT4">
                  <p:embed/>
                </p:oleObj>
              </mc:Choice>
              <mc:Fallback>
                <p:oleObj name="Equation" r:id="rId5" imgW="1562040" imgH="25380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" y="914400"/>
                        <a:ext cx="2430462" cy="3952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ext Box 33"/>
          <p:cNvSpPr txBox="1">
            <a:spLocks noChangeArrowheads="1"/>
          </p:cNvSpPr>
          <p:nvPr/>
        </p:nvSpPr>
        <p:spPr bwMode="auto">
          <a:xfrm>
            <a:off x="3124200" y="921592"/>
            <a:ext cx="649537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dirty="0" smtClean="0">
                <a:latin typeface="Comic Sans MS" pitchFamily="66" charset="0"/>
              </a:rPr>
              <a:t>with</a:t>
            </a:r>
            <a:endParaRPr lang="en-US" sz="1800" dirty="0">
              <a:latin typeface="Comic Sans MS" pitchFamily="66" charset="0"/>
            </a:endParaRPr>
          </a:p>
        </p:txBody>
      </p:sp>
      <p:graphicFrame>
        <p:nvGraphicFramePr>
          <p:cNvPr id="7" name="Object 4"/>
          <p:cNvGraphicFramePr>
            <a:graphicFrameLocks noChangeAspect="1"/>
          </p:cNvGraphicFramePr>
          <p:nvPr/>
        </p:nvGraphicFramePr>
        <p:xfrm>
          <a:off x="3886200" y="914400"/>
          <a:ext cx="1047750" cy="336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85" name="Equation" r:id="rId7" imgW="672840" imgH="215640" progId="Equation.DSMT4">
                  <p:embed/>
                </p:oleObj>
              </mc:Choice>
              <mc:Fallback>
                <p:oleObj name="Equation" r:id="rId7" imgW="672840" imgH="21564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86200" y="914400"/>
                        <a:ext cx="1047750" cy="336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AutoShape 52"/>
          <p:cNvSpPr>
            <a:spLocks noChangeArrowheads="1"/>
          </p:cNvSpPr>
          <p:nvPr/>
        </p:nvSpPr>
        <p:spPr bwMode="auto">
          <a:xfrm>
            <a:off x="457200" y="1600200"/>
            <a:ext cx="432048" cy="216024"/>
          </a:xfrm>
          <a:prstGeom prst="rightArrow">
            <a:avLst>
              <a:gd name="adj1" fmla="val 50000"/>
              <a:gd name="adj2" fmla="val 45864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17412" name="Object 4"/>
          <p:cNvGraphicFramePr>
            <a:graphicFrameLocks noChangeAspect="1"/>
          </p:cNvGraphicFramePr>
          <p:nvPr/>
        </p:nvGraphicFramePr>
        <p:xfrm>
          <a:off x="457200" y="1905000"/>
          <a:ext cx="4879976" cy="395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86" name="Equation" r:id="rId9" imgW="3136680" imgH="253800" progId="Equation.DSMT4">
                  <p:embed/>
                </p:oleObj>
              </mc:Choice>
              <mc:Fallback>
                <p:oleObj name="Equation" r:id="rId9" imgW="3136680" imgH="2538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" y="1905000"/>
                        <a:ext cx="4879976" cy="3952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7414" name="Picture 6" descr="File:LagrangeMultipliers2D.svg">
            <a:hlinkClick r:id="rId11"/>
          </p:cNvPr>
          <p:cNvPicPr>
            <a:picLocks noChangeAspect="1" noChangeArrowheads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5867400" y="152400"/>
            <a:ext cx="2971800" cy="2139696"/>
          </a:xfrm>
          <a:prstGeom prst="rect">
            <a:avLst/>
          </a:prstGeom>
          <a:noFill/>
        </p:spPr>
      </p:pic>
      <p:sp>
        <p:nvSpPr>
          <p:cNvPr id="11" name="Rectangle 10"/>
          <p:cNvSpPr/>
          <p:nvPr/>
        </p:nvSpPr>
        <p:spPr>
          <a:xfrm>
            <a:off x="5867400" y="2133600"/>
            <a:ext cx="4572000" cy="98488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 smtClean="0"/>
              <a:t>From</a:t>
            </a:r>
          </a:p>
          <a:p>
            <a:r>
              <a:rPr lang="en-US" sz="1000" dirty="0" smtClean="0">
                <a:hlinkClick r:id="rId13"/>
              </a:rPr>
              <a:t>http://en.wikipedia.org/wiki/File:LagrangeMultipliers2D.svg</a:t>
            </a:r>
            <a:endParaRPr lang="en-US" sz="1000" dirty="0" smtClean="0"/>
          </a:p>
          <a:p>
            <a:endParaRPr lang="en-US" sz="1000" dirty="0"/>
          </a:p>
          <a:p>
            <a:r>
              <a:rPr lang="en-US" sz="1000" dirty="0" smtClean="0"/>
              <a:t>Finding an </a:t>
            </a:r>
            <a:r>
              <a:rPr lang="en-US" sz="1000" dirty="0" err="1" smtClean="0"/>
              <a:t>extremum</a:t>
            </a:r>
            <a:r>
              <a:rPr lang="en-US" sz="1000" dirty="0" smtClean="0"/>
              <a:t>  of f(</a:t>
            </a:r>
            <a:r>
              <a:rPr lang="en-US" sz="1000" dirty="0" err="1" smtClean="0"/>
              <a:t>x,y</a:t>
            </a:r>
            <a:r>
              <a:rPr lang="en-US" sz="1000" dirty="0" smtClean="0"/>
              <a:t>) under the constraint g(</a:t>
            </a:r>
            <a:r>
              <a:rPr lang="en-US" sz="1000" dirty="0" err="1" smtClean="0"/>
              <a:t>x,y</a:t>
            </a:r>
            <a:r>
              <a:rPr lang="en-US" sz="1000" dirty="0" smtClean="0"/>
              <a:t>)=c.</a:t>
            </a:r>
          </a:p>
          <a:p>
            <a:endParaRPr lang="en-US" sz="1000" dirty="0"/>
          </a:p>
        </p:txBody>
      </p:sp>
      <p:graphicFrame>
        <p:nvGraphicFramePr>
          <p:cNvPr id="17415" name="Object 7"/>
          <p:cNvGraphicFramePr>
            <a:graphicFrameLocks noChangeAspect="1"/>
          </p:cNvGraphicFramePr>
          <p:nvPr/>
        </p:nvGraphicFramePr>
        <p:xfrm>
          <a:off x="457200" y="2590800"/>
          <a:ext cx="2587625" cy="1995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87" name="Equation" r:id="rId14" imgW="1663560" imgH="1282680" progId="Equation.DSMT4">
                  <p:embed/>
                </p:oleObj>
              </mc:Choice>
              <mc:Fallback>
                <p:oleObj name="Equation" r:id="rId14" imgW="1663560" imgH="12826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" y="2590800"/>
                        <a:ext cx="2587625" cy="19954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Right Brace 12"/>
          <p:cNvSpPr/>
          <p:nvPr/>
        </p:nvSpPr>
        <p:spPr>
          <a:xfrm>
            <a:off x="3200400" y="2743200"/>
            <a:ext cx="152400" cy="99060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7416" name="Object 8"/>
          <p:cNvGraphicFramePr>
            <a:graphicFrameLocks noChangeAspect="1"/>
          </p:cNvGraphicFramePr>
          <p:nvPr/>
        </p:nvGraphicFramePr>
        <p:xfrm>
          <a:off x="4267200" y="3048000"/>
          <a:ext cx="750888" cy="336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88" name="Equation" r:id="rId16" imgW="482400" imgH="215640" progId="Equation.DSMT4">
                  <p:embed/>
                </p:oleObj>
              </mc:Choice>
              <mc:Fallback>
                <p:oleObj name="Equation" r:id="rId16" imgW="482400" imgH="21564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67200" y="3048000"/>
                        <a:ext cx="750888" cy="336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AutoShape 52"/>
          <p:cNvSpPr>
            <a:spLocks noChangeArrowheads="1"/>
          </p:cNvSpPr>
          <p:nvPr/>
        </p:nvSpPr>
        <p:spPr bwMode="auto">
          <a:xfrm>
            <a:off x="3657600" y="3124200"/>
            <a:ext cx="432048" cy="216024"/>
          </a:xfrm>
          <a:prstGeom prst="rightArrow">
            <a:avLst>
              <a:gd name="adj1" fmla="val 50000"/>
              <a:gd name="adj2" fmla="val 45864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17417" name="Object 9"/>
          <p:cNvGraphicFramePr>
            <a:graphicFrameLocks noChangeAspect="1"/>
          </p:cNvGraphicFramePr>
          <p:nvPr/>
        </p:nvGraphicFramePr>
        <p:xfrm>
          <a:off x="4038600" y="3733800"/>
          <a:ext cx="1047750" cy="336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89" name="Equation" r:id="rId18" imgW="672840" imgH="215640" progId="Equation.DSMT4">
                  <p:embed/>
                </p:oleObj>
              </mc:Choice>
              <mc:Fallback>
                <p:oleObj name="Equation" r:id="rId18" imgW="672840" imgH="21564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38600" y="3733800"/>
                        <a:ext cx="1047750" cy="336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Right Brace 16"/>
          <p:cNvSpPr/>
          <p:nvPr/>
        </p:nvSpPr>
        <p:spPr>
          <a:xfrm>
            <a:off x="5257800" y="3124200"/>
            <a:ext cx="152400" cy="99060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AutoShape 52"/>
          <p:cNvSpPr>
            <a:spLocks noChangeArrowheads="1"/>
          </p:cNvSpPr>
          <p:nvPr/>
        </p:nvSpPr>
        <p:spPr bwMode="auto">
          <a:xfrm>
            <a:off x="5486400" y="3505200"/>
            <a:ext cx="432048" cy="216024"/>
          </a:xfrm>
          <a:prstGeom prst="rightArrow">
            <a:avLst>
              <a:gd name="adj1" fmla="val 50000"/>
              <a:gd name="adj2" fmla="val 45864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2" name="Group 21"/>
          <p:cNvGrpSpPr/>
          <p:nvPr/>
        </p:nvGrpSpPr>
        <p:grpSpPr>
          <a:xfrm>
            <a:off x="6172200" y="3200400"/>
            <a:ext cx="1981200" cy="914400"/>
            <a:chOff x="4419600" y="5867400"/>
            <a:chExt cx="1981200" cy="914400"/>
          </a:xfrm>
        </p:grpSpPr>
        <p:sp>
          <p:nvSpPr>
            <p:cNvPr id="19" name="Rectangle 18"/>
            <p:cNvSpPr/>
            <p:nvPr/>
          </p:nvSpPr>
          <p:spPr>
            <a:xfrm>
              <a:off x="4419600" y="5867400"/>
              <a:ext cx="1981200" cy="9144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aphicFrame>
          <p:nvGraphicFramePr>
            <p:cNvPr id="20" name="Object 9"/>
            <p:cNvGraphicFramePr>
              <a:graphicFrameLocks noChangeAspect="1"/>
            </p:cNvGraphicFramePr>
            <p:nvPr/>
          </p:nvGraphicFramePr>
          <p:xfrm>
            <a:off x="4648200" y="6019800"/>
            <a:ext cx="1323975" cy="3365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7490" name="Equation" r:id="rId20" imgW="850680" imgH="215640" progId="Equation.DSMT4">
                    <p:embed/>
                  </p:oleObj>
                </mc:Choice>
                <mc:Fallback>
                  <p:oleObj name="Equation" r:id="rId20" imgW="850680" imgH="215640" progId="Equation.DSMT4">
                    <p:embed/>
                    <p:pic>
                      <p:nvPicPr>
                        <p:cNvPr id="0" name="Picture 10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1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648200" y="6019800"/>
                          <a:ext cx="1323975" cy="33655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1" name="Text Box 33"/>
            <p:cNvSpPr txBox="1">
              <a:spLocks noChangeArrowheads="1"/>
            </p:cNvSpPr>
            <p:nvPr/>
          </p:nvSpPr>
          <p:spPr bwMode="auto">
            <a:xfrm>
              <a:off x="4526569" y="6400800"/>
              <a:ext cx="1874231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1400" dirty="0">
                  <a:latin typeface="Comic Sans MS" pitchFamily="66" charset="0"/>
                </a:rPr>
                <a:t>u</a:t>
              </a:r>
              <a:r>
                <a:rPr lang="en-US" sz="1400" dirty="0" smtClean="0">
                  <a:latin typeface="Comic Sans MS" pitchFamily="66" charset="0"/>
                </a:rPr>
                <a:t>niform distribution</a:t>
              </a:r>
              <a:endParaRPr lang="en-US" sz="1400" dirty="0">
                <a:latin typeface="Comic Sans MS" pitchFamily="66" charset="0"/>
              </a:endParaRPr>
            </a:p>
          </p:txBody>
        </p:sp>
      </p:grpSp>
      <p:sp>
        <p:nvSpPr>
          <p:cNvPr id="23" name="Oval 32"/>
          <p:cNvSpPr>
            <a:spLocks noChangeArrowheads="1"/>
          </p:cNvSpPr>
          <p:nvPr/>
        </p:nvSpPr>
        <p:spPr bwMode="auto">
          <a:xfrm rot="-2632602">
            <a:off x="266379" y="5078412"/>
            <a:ext cx="228600" cy="228600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  <a:effectLst>
            <a:glow rad="139700">
              <a:schemeClr val="accent1">
                <a:satMod val="175000"/>
                <a:alpha val="40000"/>
              </a:schemeClr>
            </a:glow>
            <a:outerShdw dist="107763" dir="18900000" algn="ctr" rotWithShape="0">
              <a:schemeClr val="bg2">
                <a:alpha val="50000"/>
              </a:scheme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>
            <a:sp3d extrusionH="57150">
              <a:bevelT w="38100" h="38100"/>
            </a:sp3d>
          </a:bodyPr>
          <a:lstStyle/>
          <a:p>
            <a:endParaRPr lang="en-US"/>
          </a:p>
        </p:txBody>
      </p:sp>
      <p:sp>
        <p:nvSpPr>
          <p:cNvPr id="24" name="Text Box 33"/>
          <p:cNvSpPr txBox="1">
            <a:spLocks noChangeArrowheads="1"/>
          </p:cNvSpPr>
          <p:nvPr/>
        </p:nvSpPr>
        <p:spPr bwMode="auto">
          <a:xfrm>
            <a:off x="555304" y="5029200"/>
            <a:ext cx="8286243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dirty="0" smtClean="0">
                <a:latin typeface="Comic Sans MS" pitchFamily="66" charset="0"/>
              </a:rPr>
              <a:t>Let’s use Lagrange multiplier technique to find distribution that maximizes </a:t>
            </a:r>
            <a:endParaRPr lang="en-US" sz="1800" dirty="0">
              <a:latin typeface="Comic Sans MS" pitchFamily="66" charset="0"/>
            </a:endParaRPr>
          </a:p>
        </p:txBody>
      </p:sp>
      <p:graphicFrame>
        <p:nvGraphicFramePr>
          <p:cNvPr id="17419" name="Object 11"/>
          <p:cNvGraphicFramePr>
            <a:graphicFrameLocks noChangeAspect="1"/>
          </p:cNvGraphicFramePr>
          <p:nvPr/>
        </p:nvGraphicFramePr>
        <p:xfrm>
          <a:off x="787400" y="5646738"/>
          <a:ext cx="1778000" cy="6715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91" name="Equation" r:id="rId22" imgW="1143000" imgH="431640" progId="Equation.DSMT4">
                  <p:embed/>
                </p:oleObj>
              </mc:Choice>
              <mc:Fallback>
                <p:oleObj name="Equation" r:id="rId22" imgW="1143000" imgH="43164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7400" y="5646738"/>
                        <a:ext cx="1778000" cy="6715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" name="Text Box 33"/>
          <p:cNvSpPr txBox="1">
            <a:spLocks noChangeArrowheads="1"/>
          </p:cNvSpPr>
          <p:nvPr/>
        </p:nvSpPr>
        <p:spPr bwMode="auto">
          <a:xfrm>
            <a:off x="457200" y="609600"/>
            <a:ext cx="134684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rgbClr val="00B050"/>
                </a:solidFill>
                <a:latin typeface="Comic Sans MS" pitchFamily="66" charset="0"/>
              </a:rPr>
              <a:t>Once again</a:t>
            </a:r>
            <a:endParaRPr lang="en-US" sz="1800" dirty="0">
              <a:solidFill>
                <a:srgbClr val="00B050"/>
              </a:solidFill>
              <a:latin typeface="Comic Sans MS" pitchFamily="66" charset="0"/>
            </a:endParaRPr>
          </a:p>
        </p:txBody>
      </p:sp>
      <p:sp>
        <p:nvSpPr>
          <p:cNvPr id="27" name="Text Box 33"/>
          <p:cNvSpPr txBox="1">
            <a:spLocks noChangeArrowheads="1"/>
          </p:cNvSpPr>
          <p:nvPr/>
        </p:nvSpPr>
        <p:spPr bwMode="auto">
          <a:xfrm>
            <a:off x="457200" y="1219200"/>
            <a:ext cx="145905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dirty="0">
                <a:latin typeface="Comic Sans MS" pitchFamily="66" charset="0"/>
              </a:rPr>
              <a:t>a</a:t>
            </a:r>
            <a:r>
              <a:rPr lang="en-US" dirty="0" smtClean="0">
                <a:latin typeface="Comic Sans MS" pitchFamily="66" charset="0"/>
              </a:rPr>
              <a:t>t maximum</a:t>
            </a:r>
            <a:endParaRPr lang="en-US" sz="1800" dirty="0">
              <a:latin typeface="Comic Sans MS" pitchFamily="66" charset="0"/>
            </a:endParaRPr>
          </a:p>
        </p:txBody>
      </p:sp>
      <p:sp>
        <p:nvSpPr>
          <p:cNvPr id="28" name="Text Box 33"/>
          <p:cNvSpPr txBox="1">
            <a:spLocks noChangeArrowheads="1"/>
          </p:cNvSpPr>
          <p:nvPr/>
        </p:nvSpPr>
        <p:spPr bwMode="auto">
          <a:xfrm>
            <a:off x="3818626" y="1176070"/>
            <a:ext cx="1289135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dirty="0" smtClean="0">
                <a:latin typeface="Comic Sans MS" pitchFamily="66" charset="0"/>
              </a:rPr>
              <a:t>constraint</a:t>
            </a:r>
            <a:endParaRPr lang="en-US" sz="1800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500"/>
                            </p:stCondLst>
                            <p:childTnLst>
                              <p:par>
                                <p:cTn id="31" presetID="4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33" dur="500"/>
                                        <p:tgtEl>
                                          <p:spTgt spid="174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500"/>
                            </p:stCondLst>
                            <p:childTnLst>
                              <p:par>
                                <p:cTn id="44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6" dur="500"/>
                                        <p:tgtEl>
                                          <p:spTgt spid="174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1" dur="500"/>
                                        <p:tgtEl>
                                          <p:spTgt spid="174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500"/>
                            </p:stCondLst>
                            <p:childTnLst>
                              <p:par>
                                <p:cTn id="58" presetID="49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1000"/>
                            </p:stCondLst>
                            <p:childTnLst>
                              <p:par>
                                <p:cTn id="65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7" dur="500"/>
                                        <p:tgtEl>
                                          <p:spTgt spid="174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2" dur="500"/>
                                        <p:tgtEl>
                                          <p:spTgt spid="174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500"/>
                            </p:stCondLst>
                            <p:childTnLst>
                              <p:par>
                                <p:cTn id="77" presetID="49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1000"/>
                            </p:stCondLst>
                            <p:childTnLst>
                              <p:par>
                                <p:cTn id="84" presetID="4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8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1000"/>
                            </p:stCondLst>
                            <p:childTnLst>
                              <p:par>
                                <p:cTn id="96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>
                            <p:stCondLst>
                              <p:cond delay="1500"/>
                            </p:stCondLst>
                            <p:childTnLst>
                              <p:par>
                                <p:cTn id="100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2" dur="500"/>
                                        <p:tgtEl>
                                          <p:spTgt spid="174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8" grpId="0" animBg="1"/>
      <p:bldP spid="11" grpId="0"/>
      <p:bldP spid="13" grpId="0" animBg="1"/>
      <p:bldP spid="15" grpId="0" animBg="1"/>
      <p:bldP spid="17" grpId="0" animBg="1"/>
      <p:bldP spid="18" grpId="0" animBg="1"/>
      <p:bldP spid="23" grpId="0" animBg="1"/>
      <p:bldP spid="24" grpId="0"/>
      <p:bldP spid="26" grpId="0"/>
      <p:bldP spid="27" grpId="0"/>
      <p:bldP spid="2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AutoShape 4"/>
          <p:cNvSpPr>
            <a:spLocks noChangeArrowheads="1"/>
          </p:cNvSpPr>
          <p:nvPr/>
        </p:nvSpPr>
        <p:spPr bwMode="auto">
          <a:xfrm>
            <a:off x="762000" y="4495800"/>
            <a:ext cx="8001000" cy="2438400"/>
          </a:xfrm>
          <a:prstGeom prst="horizontalScroll">
            <a:avLst>
              <a:gd name="adj" fmla="val 12500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 sz="1800"/>
          </a:p>
        </p:txBody>
      </p:sp>
      <p:sp>
        <p:nvSpPr>
          <p:cNvPr id="15" name="Rectangle 14"/>
          <p:cNvSpPr/>
          <p:nvPr/>
        </p:nvSpPr>
        <p:spPr>
          <a:xfrm>
            <a:off x="3352800" y="1905000"/>
            <a:ext cx="2590800" cy="762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1295400" y="2895600"/>
            <a:ext cx="1981200" cy="685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20482" name="Object 2"/>
          <p:cNvGraphicFramePr>
            <a:graphicFrameLocks noChangeAspect="1"/>
          </p:cNvGraphicFramePr>
          <p:nvPr/>
        </p:nvGraphicFramePr>
        <p:xfrm>
          <a:off x="609600" y="152400"/>
          <a:ext cx="4879975" cy="711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45" name="Equation" r:id="rId4" imgW="3136680" imgH="457200" progId="Equation.DSMT4">
                  <p:embed/>
                </p:oleObj>
              </mc:Choice>
              <mc:Fallback>
                <p:oleObj name="Equation" r:id="rId4" imgW="3136680" imgH="45720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152400"/>
                        <a:ext cx="4879975" cy="711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483" name="Object 3"/>
          <p:cNvGraphicFramePr>
            <a:graphicFrameLocks noChangeAspect="1"/>
          </p:cNvGraphicFramePr>
          <p:nvPr/>
        </p:nvGraphicFramePr>
        <p:xfrm>
          <a:off x="685800" y="1066800"/>
          <a:ext cx="2647950" cy="690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46" name="Equation" r:id="rId6" imgW="1701720" imgH="444240" progId="Equation.DSMT4">
                  <p:embed/>
                </p:oleObj>
              </mc:Choice>
              <mc:Fallback>
                <p:oleObj name="Equation" r:id="rId6" imgW="1701720" imgH="44424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" y="1066800"/>
                        <a:ext cx="2647950" cy="6905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AutoShape 52"/>
          <p:cNvSpPr>
            <a:spLocks noChangeArrowheads="1"/>
          </p:cNvSpPr>
          <p:nvPr/>
        </p:nvSpPr>
        <p:spPr bwMode="auto">
          <a:xfrm>
            <a:off x="3581400" y="1278148"/>
            <a:ext cx="432048" cy="216024"/>
          </a:xfrm>
          <a:prstGeom prst="rightArrow">
            <a:avLst>
              <a:gd name="adj1" fmla="val 50000"/>
              <a:gd name="adj2" fmla="val 45864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20484" name="Object 4"/>
          <p:cNvGraphicFramePr>
            <a:graphicFrameLocks noChangeAspect="1"/>
          </p:cNvGraphicFramePr>
          <p:nvPr/>
        </p:nvGraphicFramePr>
        <p:xfrm>
          <a:off x="4114800" y="1143000"/>
          <a:ext cx="2608263" cy="374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47" name="Equation" r:id="rId8" imgW="1676160" imgH="241200" progId="Equation.DSMT4">
                  <p:embed/>
                </p:oleObj>
              </mc:Choice>
              <mc:Fallback>
                <p:oleObj name="Equation" r:id="rId8" imgW="1676160" imgH="2412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14800" y="1143000"/>
                        <a:ext cx="2608263" cy="3746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ext Box 33"/>
          <p:cNvSpPr txBox="1">
            <a:spLocks noChangeArrowheads="1"/>
          </p:cNvSpPr>
          <p:nvPr/>
        </p:nvSpPr>
        <p:spPr bwMode="auto">
          <a:xfrm>
            <a:off x="685800" y="2133600"/>
            <a:ext cx="649537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dirty="0" smtClean="0">
                <a:latin typeface="Comic Sans MS" pitchFamily="66" charset="0"/>
              </a:rPr>
              <a:t>with</a:t>
            </a:r>
            <a:endParaRPr lang="en-US" sz="1800" dirty="0">
              <a:latin typeface="Comic Sans MS" pitchFamily="66" charset="0"/>
            </a:endParaRPr>
          </a:p>
        </p:txBody>
      </p:sp>
      <p:graphicFrame>
        <p:nvGraphicFramePr>
          <p:cNvPr id="20485" name="Object 5"/>
          <p:cNvGraphicFramePr>
            <a:graphicFrameLocks noChangeAspect="1"/>
          </p:cNvGraphicFramePr>
          <p:nvPr/>
        </p:nvGraphicFramePr>
        <p:xfrm>
          <a:off x="1371600" y="1981200"/>
          <a:ext cx="987425" cy="671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48" name="Equation" r:id="rId10" imgW="634680" imgH="431640" progId="Equation.DSMT4">
                  <p:embed/>
                </p:oleObj>
              </mc:Choice>
              <mc:Fallback>
                <p:oleObj name="Equation" r:id="rId10" imgW="634680" imgH="43164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1600" y="1981200"/>
                        <a:ext cx="987425" cy="6715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AutoShape 52"/>
          <p:cNvSpPr>
            <a:spLocks noChangeArrowheads="1"/>
          </p:cNvSpPr>
          <p:nvPr/>
        </p:nvSpPr>
        <p:spPr bwMode="auto">
          <a:xfrm>
            <a:off x="2667000" y="2209800"/>
            <a:ext cx="432048" cy="216024"/>
          </a:xfrm>
          <a:prstGeom prst="rightArrow">
            <a:avLst>
              <a:gd name="adj1" fmla="val 50000"/>
              <a:gd name="adj2" fmla="val 45864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20486" name="Object 6"/>
          <p:cNvGraphicFramePr>
            <a:graphicFrameLocks noChangeAspect="1"/>
          </p:cNvGraphicFramePr>
          <p:nvPr/>
        </p:nvGraphicFramePr>
        <p:xfrm>
          <a:off x="3473450" y="1939925"/>
          <a:ext cx="2212975" cy="611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49" name="Equation" r:id="rId12" imgW="1422360" imgH="393480" progId="Equation.DSMT4">
                  <p:embed/>
                </p:oleObj>
              </mc:Choice>
              <mc:Fallback>
                <p:oleObj name="Equation" r:id="rId12" imgW="1422360" imgH="3934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73450" y="1939925"/>
                        <a:ext cx="2212975" cy="6111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AutoShape 52"/>
          <p:cNvSpPr>
            <a:spLocks noChangeArrowheads="1"/>
          </p:cNvSpPr>
          <p:nvPr/>
        </p:nvSpPr>
        <p:spPr bwMode="auto">
          <a:xfrm>
            <a:off x="762000" y="3124200"/>
            <a:ext cx="432048" cy="216024"/>
          </a:xfrm>
          <a:prstGeom prst="rightArrow">
            <a:avLst>
              <a:gd name="adj1" fmla="val 50000"/>
              <a:gd name="adj2" fmla="val 45864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20487" name="Object 7"/>
          <p:cNvGraphicFramePr>
            <a:graphicFrameLocks noChangeAspect="1"/>
          </p:cNvGraphicFramePr>
          <p:nvPr/>
        </p:nvGraphicFramePr>
        <p:xfrm>
          <a:off x="1524000" y="3023556"/>
          <a:ext cx="1382713" cy="3952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50" name="Equation" r:id="rId14" imgW="888840" imgH="253800" progId="Equation.DSMT4">
                  <p:embed/>
                </p:oleObj>
              </mc:Choice>
              <mc:Fallback>
                <p:oleObj name="Equation" r:id="rId14" imgW="888840" imgH="2538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0" y="3023556"/>
                        <a:ext cx="1382713" cy="3952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Rectangle 15"/>
          <p:cNvSpPr/>
          <p:nvPr/>
        </p:nvSpPr>
        <p:spPr>
          <a:xfrm>
            <a:off x="6172200" y="1981200"/>
            <a:ext cx="2355132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latin typeface="Comic Sans MS" pitchFamily="66" charset="0"/>
              </a:rPr>
              <a:t>uniform distribution</a:t>
            </a:r>
          </a:p>
          <a:p>
            <a:r>
              <a:rPr lang="en-US" dirty="0" smtClean="0">
                <a:latin typeface="Comic Sans MS" pitchFamily="66" charset="0"/>
              </a:rPr>
              <a:t>maximizes entropy</a:t>
            </a:r>
            <a:endParaRPr lang="en-US" dirty="0">
              <a:latin typeface="Comic Sans MS" pitchFamily="66" charset="0"/>
            </a:endParaRPr>
          </a:p>
        </p:txBody>
      </p:sp>
      <p:sp>
        <p:nvSpPr>
          <p:cNvPr id="19" name="Text Box 27"/>
          <p:cNvSpPr txBox="1">
            <a:spLocks noChangeArrowheads="1"/>
          </p:cNvSpPr>
          <p:nvPr/>
        </p:nvSpPr>
        <p:spPr bwMode="auto">
          <a:xfrm>
            <a:off x="2841252" y="4241800"/>
            <a:ext cx="3244799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2400" b="1" dirty="0" smtClean="0">
                <a:solidFill>
                  <a:schemeClr val="bg1"/>
                </a:solidFill>
                <a:latin typeface="Comic Sans MS" pitchFamily="66" charset="0"/>
              </a:rPr>
              <a:t>Distribution function</a:t>
            </a:r>
          </a:p>
        </p:txBody>
      </p:sp>
      <p:sp>
        <p:nvSpPr>
          <p:cNvPr id="20" name="Oval 32"/>
          <p:cNvSpPr>
            <a:spLocks noChangeArrowheads="1"/>
          </p:cNvSpPr>
          <p:nvPr/>
        </p:nvSpPr>
        <p:spPr bwMode="auto">
          <a:xfrm rot="-2632602">
            <a:off x="266379" y="4009714"/>
            <a:ext cx="228600" cy="228600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  <a:effectLst>
            <a:glow rad="139700">
              <a:schemeClr val="accent1">
                <a:satMod val="175000"/>
                <a:alpha val="40000"/>
              </a:schemeClr>
            </a:glow>
            <a:outerShdw dist="107763" dir="18900000" algn="ctr" rotWithShape="0">
              <a:schemeClr val="bg2">
                <a:alpha val="50000"/>
              </a:scheme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>
            <a:sp3d extrusionH="57150">
              <a:bevelT w="38100" h="38100"/>
            </a:sp3d>
          </a:bodyPr>
          <a:lstStyle/>
          <a:p>
            <a:endParaRPr lang="en-US"/>
          </a:p>
        </p:txBody>
      </p:sp>
      <p:sp>
        <p:nvSpPr>
          <p:cNvPr id="21" name="Text Box 33"/>
          <p:cNvSpPr txBox="1">
            <a:spLocks noChangeArrowheads="1"/>
          </p:cNvSpPr>
          <p:nvPr/>
        </p:nvSpPr>
        <p:spPr bwMode="auto">
          <a:xfrm>
            <a:off x="555304" y="3886200"/>
            <a:ext cx="8507457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dirty="0" smtClean="0">
                <a:latin typeface="Comic Sans MS" pitchFamily="66" charset="0"/>
              </a:rPr>
              <a:t>In a </a:t>
            </a:r>
            <a:r>
              <a:rPr lang="en-US" dirty="0" err="1" smtClean="0">
                <a:latin typeface="Comic Sans MS" pitchFamily="66" charset="0"/>
              </a:rPr>
              <a:t>microcanonical</a:t>
            </a:r>
            <a:r>
              <a:rPr lang="en-US" dirty="0" smtClean="0">
                <a:latin typeface="Comic Sans MS" pitchFamily="66" charset="0"/>
              </a:rPr>
              <a:t> ensemble where each system has N particles, volume V</a:t>
            </a:r>
          </a:p>
          <a:p>
            <a:r>
              <a:rPr lang="en-US" dirty="0">
                <a:latin typeface="Comic Sans MS" pitchFamily="66" charset="0"/>
              </a:rPr>
              <a:t>a</a:t>
            </a:r>
            <a:r>
              <a:rPr lang="en-US" dirty="0" smtClean="0">
                <a:latin typeface="Comic Sans MS" pitchFamily="66" charset="0"/>
              </a:rPr>
              <a:t>nd fixed energy between E and E+</a:t>
            </a:r>
            <a:r>
              <a:rPr lang="en-US" dirty="0" smtClean="0">
                <a:latin typeface="Comic Sans MS" pitchFamily="66" charset="0"/>
                <a:sym typeface="Symbol"/>
              </a:rPr>
              <a:t> the entropy is at maximum in equilibrium.</a:t>
            </a:r>
          </a:p>
          <a:p>
            <a:r>
              <a:rPr lang="en-US" dirty="0" smtClean="0">
                <a:latin typeface="Comic Sans MS" pitchFamily="66" charset="0"/>
                <a:sym typeface="Symbol"/>
              </a:rPr>
              <a:t>- When identifying information entropy with thermodynamic entropy</a:t>
            </a:r>
            <a:r>
              <a:rPr lang="en-US" dirty="0" smtClean="0">
                <a:latin typeface="Comic Sans MS" pitchFamily="66" charset="0"/>
              </a:rPr>
              <a:t> </a:t>
            </a:r>
            <a:endParaRPr lang="en-US" sz="1800" dirty="0">
              <a:latin typeface="Comic Sans MS" pitchFamily="66" charset="0"/>
            </a:endParaRPr>
          </a:p>
        </p:txBody>
      </p:sp>
      <p:sp>
        <p:nvSpPr>
          <p:cNvPr id="22" name="AutoShape 52"/>
          <p:cNvSpPr>
            <a:spLocks noChangeArrowheads="1"/>
          </p:cNvSpPr>
          <p:nvPr/>
        </p:nvSpPr>
        <p:spPr bwMode="auto">
          <a:xfrm>
            <a:off x="304800" y="5359400"/>
            <a:ext cx="432048" cy="216024"/>
          </a:xfrm>
          <a:prstGeom prst="rightArrow">
            <a:avLst>
              <a:gd name="adj1" fmla="val 50000"/>
              <a:gd name="adj2" fmla="val 45864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20488" name="Object 8"/>
          <p:cNvGraphicFramePr>
            <a:graphicFrameLocks noChangeAspect="1"/>
          </p:cNvGraphicFramePr>
          <p:nvPr/>
        </p:nvGraphicFramePr>
        <p:xfrm>
          <a:off x="1233487" y="4876800"/>
          <a:ext cx="4938713" cy="1066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51" name="Equation" r:id="rId16" imgW="3174840" imgH="685800" progId="Equation.DSMT4">
                  <p:embed/>
                </p:oleObj>
              </mc:Choice>
              <mc:Fallback>
                <p:oleObj name="Equation" r:id="rId16" imgW="3174840" imgH="6858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33487" y="4876800"/>
                        <a:ext cx="4938713" cy="1066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" name="Rectangle 23"/>
          <p:cNvSpPr/>
          <p:nvPr/>
        </p:nvSpPr>
        <p:spPr>
          <a:xfrm>
            <a:off x="1219200" y="5943600"/>
            <a:ext cx="79248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latin typeface="Comic Sans MS" pitchFamily="66" charset="0"/>
              </a:rPr>
              <a:t>Where Z</a:t>
            </a:r>
            <a:r>
              <a:rPr lang="en-US" baseline="-25000" dirty="0" smtClean="0">
                <a:latin typeface="Comic Sans MS" pitchFamily="66" charset="0"/>
                <a:sym typeface="Symbol"/>
              </a:rPr>
              <a:t></a:t>
            </a:r>
            <a:r>
              <a:rPr lang="en-US" dirty="0" smtClean="0">
                <a:latin typeface="Comic Sans MS" pitchFamily="66" charset="0"/>
              </a:rPr>
              <a:t>(E) = # of microstate with energy in [E,E+</a:t>
            </a:r>
            <a:r>
              <a:rPr lang="en-US" baseline="-25000" dirty="0" smtClean="0">
                <a:latin typeface="Comic Sans MS" pitchFamily="66" charset="0"/>
                <a:sym typeface="Symbol"/>
              </a:rPr>
              <a:t> </a:t>
            </a:r>
            <a:r>
              <a:rPr lang="en-US" dirty="0" smtClean="0">
                <a:latin typeface="Comic Sans MS" pitchFamily="66" charset="0"/>
                <a:sym typeface="Symbol"/>
              </a:rPr>
              <a:t></a:t>
            </a:r>
            <a:r>
              <a:rPr lang="en-US" dirty="0" smtClean="0">
                <a:latin typeface="Comic Sans MS" pitchFamily="66" charset="0"/>
              </a:rPr>
              <a:t>]</a:t>
            </a:r>
          </a:p>
          <a:p>
            <a:r>
              <a:rPr lang="en-US" dirty="0">
                <a:latin typeface="Comic Sans MS" pitchFamily="66" charset="0"/>
              </a:rPr>
              <a:t>c</a:t>
            </a:r>
            <a:r>
              <a:rPr lang="en-US" dirty="0" smtClean="0">
                <a:latin typeface="Comic Sans MS" pitchFamily="66" charset="0"/>
              </a:rPr>
              <a:t>alled  the partition function of the </a:t>
            </a:r>
            <a:r>
              <a:rPr lang="en-US" dirty="0" err="1" smtClean="0">
                <a:latin typeface="Comic Sans MS" pitchFamily="66" charset="0"/>
              </a:rPr>
              <a:t>microcanonical</a:t>
            </a:r>
            <a:r>
              <a:rPr lang="en-US" dirty="0" smtClean="0">
                <a:latin typeface="Comic Sans MS" pitchFamily="66" charset="0"/>
              </a:rPr>
              <a:t> ensemble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04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204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49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"/>
                            </p:stCondLst>
                            <p:childTnLst>
                              <p:par>
                                <p:cTn id="21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204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1" dur="500"/>
                                        <p:tgtEl>
                                          <p:spTgt spid="204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00"/>
                            </p:stCondLst>
                            <p:childTnLst>
                              <p:par>
                                <p:cTn id="33" presetID="49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1000"/>
                            </p:stCondLst>
                            <p:childTnLst>
                              <p:par>
                                <p:cTn id="40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204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1500"/>
                            </p:stCondLst>
                            <p:childTnLst>
                              <p:par>
                                <p:cTn id="44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4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500"/>
                            </p:stCondLst>
                            <p:childTnLst>
                              <p:par>
                                <p:cTn id="57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9" dur="500"/>
                                        <p:tgtEl>
                                          <p:spTgt spid="204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1000"/>
                            </p:stCondLst>
                            <p:childTnLst>
                              <p:par>
                                <p:cTn id="61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6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1000"/>
                            </p:stCondLst>
                            <p:childTnLst>
                              <p:par>
                                <p:cTn id="7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500"/>
                            </p:stCondLst>
                            <p:childTnLst>
                              <p:par>
                                <p:cTn id="83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5" dur="500"/>
                                        <p:tgtEl>
                                          <p:spTgt spid="204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1000"/>
                            </p:stCondLst>
                            <p:childTnLst>
                              <p:par>
                                <p:cTn id="90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9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  <p:bldP spid="15" grpId="0" animBg="1"/>
      <p:bldP spid="14" grpId="0" animBg="1"/>
      <p:bldP spid="6" grpId="0" animBg="1"/>
      <p:bldP spid="8" grpId="0"/>
      <p:bldP spid="10" grpId="0" animBg="1"/>
      <p:bldP spid="12" grpId="0" animBg="1"/>
      <p:bldP spid="16" grpId="0"/>
      <p:bldP spid="20" grpId="0" animBg="1"/>
      <p:bldP spid="21" grpId="0"/>
      <p:bldP spid="22" grpId="0" animBg="1"/>
      <p:bldP spid="2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5"/>
          <p:cNvGrpSpPr>
            <a:grpSpLocks/>
          </p:cNvGrpSpPr>
          <p:nvPr/>
        </p:nvGrpSpPr>
        <p:grpSpPr bwMode="auto">
          <a:xfrm>
            <a:off x="685800" y="304800"/>
            <a:ext cx="7848600" cy="576263"/>
            <a:chOff x="1056" y="288"/>
            <a:chExt cx="3264" cy="363"/>
          </a:xfrm>
        </p:grpSpPr>
        <p:sp>
          <p:nvSpPr>
            <p:cNvPr id="5" name="Rectangle 26"/>
            <p:cNvSpPr>
              <a:spLocks noChangeArrowheads="1"/>
            </p:cNvSpPr>
            <p:nvPr/>
          </p:nvSpPr>
          <p:spPr bwMode="auto">
            <a:xfrm>
              <a:off x="1056" y="288"/>
              <a:ext cx="3264" cy="363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600">
                <a:latin typeface="Comic Sans MS" pitchFamily="66" charset="0"/>
              </a:endParaRPr>
            </a:p>
          </p:txBody>
        </p:sp>
        <p:sp>
          <p:nvSpPr>
            <p:cNvPr id="6" name="Text Box 27"/>
            <p:cNvSpPr txBox="1">
              <a:spLocks noChangeArrowheads="1"/>
            </p:cNvSpPr>
            <p:nvPr/>
          </p:nvSpPr>
          <p:spPr bwMode="auto">
            <a:xfrm>
              <a:off x="1114" y="320"/>
              <a:ext cx="3097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/>
              <a:r>
                <a:rPr lang="en-US" sz="2400" b="1" dirty="0" smtClean="0">
                  <a:solidFill>
                    <a:schemeClr val="bg1"/>
                  </a:solidFill>
                  <a:latin typeface="Comic Sans MS" pitchFamily="66" charset="0"/>
                </a:rPr>
                <a:t>Information entropy and thermodynamic entropy</a:t>
              </a:r>
            </a:p>
          </p:txBody>
        </p:sp>
      </p:grpSp>
      <p:sp>
        <p:nvSpPr>
          <p:cNvPr id="7" name="Oval 32"/>
          <p:cNvSpPr>
            <a:spLocks noChangeArrowheads="1"/>
          </p:cNvSpPr>
          <p:nvPr/>
        </p:nvSpPr>
        <p:spPr bwMode="auto">
          <a:xfrm rot="-2632602">
            <a:off x="266379" y="961714"/>
            <a:ext cx="228600" cy="228600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  <a:effectLst>
            <a:glow rad="139700">
              <a:schemeClr val="accent1">
                <a:satMod val="175000"/>
                <a:alpha val="40000"/>
              </a:schemeClr>
            </a:glow>
            <a:outerShdw dist="107763" dir="18900000" algn="ctr" rotWithShape="0">
              <a:schemeClr val="bg2">
                <a:alpha val="50000"/>
              </a:scheme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>
            <a:sp3d extrusionH="57150">
              <a:bevelT w="38100" h="38100"/>
            </a:sp3d>
          </a:bodyPr>
          <a:lstStyle/>
          <a:p>
            <a:endParaRPr lang="en-US"/>
          </a:p>
        </p:txBody>
      </p:sp>
      <p:sp>
        <p:nvSpPr>
          <p:cNvPr id="8" name="Text Box 33"/>
          <p:cNvSpPr txBox="1">
            <a:spLocks noChangeArrowheads="1"/>
          </p:cNvSpPr>
          <p:nvPr/>
        </p:nvSpPr>
        <p:spPr bwMode="auto">
          <a:xfrm>
            <a:off x="685800" y="1981200"/>
            <a:ext cx="7234673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dirty="0">
                <a:latin typeface="Comic Sans MS" pitchFamily="66" charset="0"/>
              </a:rPr>
              <a:t>h</a:t>
            </a:r>
            <a:r>
              <a:rPr lang="en-US" dirty="0" smtClean="0">
                <a:latin typeface="Comic Sans MS" pitchFamily="66" charset="0"/>
              </a:rPr>
              <a:t>as all the properties we expect from the thermodynamic entropy</a:t>
            </a:r>
          </a:p>
        </p:txBody>
      </p:sp>
      <p:graphicFrame>
        <p:nvGraphicFramePr>
          <p:cNvPr id="21506" name="Object 2"/>
          <p:cNvGraphicFramePr>
            <a:graphicFrameLocks noChangeAspect="1"/>
          </p:cNvGraphicFramePr>
          <p:nvPr/>
        </p:nvGraphicFramePr>
        <p:xfrm>
          <a:off x="838200" y="1371600"/>
          <a:ext cx="1798637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60" name="Equation" r:id="rId4" imgW="1155600" imgH="342720" progId="Equation.DSMT4">
                  <p:embed/>
                </p:oleObj>
              </mc:Choice>
              <mc:Fallback>
                <p:oleObj name="Equation" r:id="rId4" imgW="1155600" imgH="34272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" y="1371600"/>
                        <a:ext cx="1798637" cy="533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Text Box 33"/>
          <p:cNvSpPr txBox="1">
            <a:spLocks noChangeArrowheads="1"/>
          </p:cNvSpPr>
          <p:nvPr/>
        </p:nvSpPr>
        <p:spPr bwMode="auto">
          <a:xfrm>
            <a:off x="707704" y="990600"/>
            <a:ext cx="261962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dirty="0" smtClean="0">
                <a:latin typeface="Comic Sans MS" pitchFamily="66" charset="0"/>
              </a:rPr>
              <a:t>When identifying k=</a:t>
            </a:r>
            <a:r>
              <a:rPr lang="en-US" dirty="0" err="1" smtClean="0">
                <a:latin typeface="Comic Sans MS" pitchFamily="66" charset="0"/>
              </a:rPr>
              <a:t>k</a:t>
            </a:r>
            <a:r>
              <a:rPr lang="en-US" baseline="-25000" dirty="0" err="1" smtClean="0">
                <a:latin typeface="Comic Sans MS" pitchFamily="66" charset="0"/>
              </a:rPr>
              <a:t>B</a:t>
            </a:r>
            <a:endParaRPr lang="en-US" sz="1800" baseline="-25000" dirty="0">
              <a:latin typeface="Comic Sans MS" pitchFamily="66" charset="0"/>
            </a:endParaRPr>
          </a:p>
        </p:txBody>
      </p:sp>
      <p:sp>
        <p:nvSpPr>
          <p:cNvPr id="11" name="Text Box 33"/>
          <p:cNvSpPr txBox="1">
            <a:spLocks noChangeArrowheads="1"/>
          </p:cNvSpPr>
          <p:nvPr/>
        </p:nvSpPr>
        <p:spPr bwMode="auto">
          <a:xfrm>
            <a:off x="728025" y="2297668"/>
            <a:ext cx="267413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 dirty="0" smtClean="0">
                <a:solidFill>
                  <a:srgbClr val="00B050"/>
                </a:solidFill>
                <a:latin typeface="Comic Sans MS" pitchFamily="66" charset="0"/>
              </a:rPr>
              <a:t>(for details see textbook)</a:t>
            </a:r>
          </a:p>
        </p:txBody>
      </p:sp>
      <p:sp>
        <p:nvSpPr>
          <p:cNvPr id="12" name="Text Box 33"/>
          <p:cNvSpPr txBox="1">
            <a:spLocks noChangeArrowheads="1"/>
          </p:cNvSpPr>
          <p:nvPr/>
        </p:nvSpPr>
        <p:spPr bwMode="auto">
          <a:xfrm>
            <a:off x="685800" y="2743200"/>
            <a:ext cx="329769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  <a:latin typeface="Comic Sans MS" pitchFamily="66" charset="0"/>
              </a:rPr>
              <a:t>We show here S is additive</a:t>
            </a:r>
          </a:p>
        </p:txBody>
      </p:sp>
      <p:sp>
        <p:nvSpPr>
          <p:cNvPr id="15" name="Oval 14"/>
          <p:cNvSpPr/>
          <p:nvPr/>
        </p:nvSpPr>
        <p:spPr>
          <a:xfrm>
            <a:off x="3810000" y="2438400"/>
            <a:ext cx="3581400" cy="19812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9" name="Group 28"/>
          <p:cNvGrpSpPr/>
          <p:nvPr/>
        </p:nvGrpSpPr>
        <p:grpSpPr>
          <a:xfrm>
            <a:off x="4267200" y="3124200"/>
            <a:ext cx="990600" cy="838200"/>
            <a:chOff x="4267200" y="3124200"/>
            <a:chExt cx="990600" cy="838200"/>
          </a:xfrm>
        </p:grpSpPr>
        <p:sp>
          <p:nvSpPr>
            <p:cNvPr id="13" name="Rectangle 12"/>
            <p:cNvSpPr/>
            <p:nvPr/>
          </p:nvSpPr>
          <p:spPr>
            <a:xfrm>
              <a:off x="4267200" y="3124200"/>
              <a:ext cx="990600" cy="8382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Text Box 33"/>
            <p:cNvSpPr txBox="1">
              <a:spLocks noChangeArrowheads="1"/>
            </p:cNvSpPr>
            <p:nvPr/>
          </p:nvSpPr>
          <p:spPr bwMode="auto">
            <a:xfrm>
              <a:off x="4572000" y="3352800"/>
              <a:ext cx="413896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dirty="0" smtClean="0">
                  <a:latin typeface="Comic Sans MS" pitchFamily="66" charset="0"/>
                </a:rPr>
                <a:t>S</a:t>
              </a:r>
              <a:r>
                <a:rPr lang="en-US" baseline="-25000" dirty="0" smtClean="0">
                  <a:latin typeface="Comic Sans MS" pitchFamily="66" charset="0"/>
                </a:rPr>
                <a:t>1</a:t>
              </a:r>
            </a:p>
          </p:txBody>
        </p:sp>
      </p:grpSp>
      <p:grpSp>
        <p:nvGrpSpPr>
          <p:cNvPr id="30" name="Group 29"/>
          <p:cNvGrpSpPr/>
          <p:nvPr/>
        </p:nvGrpSpPr>
        <p:grpSpPr>
          <a:xfrm>
            <a:off x="5638800" y="3124200"/>
            <a:ext cx="990600" cy="838200"/>
            <a:chOff x="5638800" y="3124200"/>
            <a:chExt cx="990600" cy="838200"/>
          </a:xfrm>
        </p:grpSpPr>
        <p:sp>
          <p:nvSpPr>
            <p:cNvPr id="14" name="Rectangle 13"/>
            <p:cNvSpPr/>
            <p:nvPr/>
          </p:nvSpPr>
          <p:spPr>
            <a:xfrm>
              <a:off x="5638800" y="3124200"/>
              <a:ext cx="990600" cy="8382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Text Box 33"/>
            <p:cNvSpPr txBox="1">
              <a:spLocks noChangeArrowheads="1"/>
            </p:cNvSpPr>
            <p:nvPr/>
          </p:nvSpPr>
          <p:spPr bwMode="auto">
            <a:xfrm>
              <a:off x="5943600" y="3429000"/>
              <a:ext cx="439544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dirty="0" smtClean="0">
                  <a:latin typeface="Comic Sans MS" pitchFamily="66" charset="0"/>
                </a:rPr>
                <a:t>S</a:t>
              </a:r>
              <a:r>
                <a:rPr lang="en-US" baseline="-25000" dirty="0">
                  <a:latin typeface="Comic Sans MS" pitchFamily="66" charset="0"/>
                </a:rPr>
                <a:t>2</a:t>
              </a:r>
              <a:endParaRPr lang="en-US" baseline="-25000" dirty="0" smtClean="0">
                <a:latin typeface="Comic Sans MS" pitchFamily="66" charset="0"/>
              </a:endParaRPr>
            </a:p>
          </p:txBody>
        </p:sp>
      </p:grpSp>
      <p:graphicFrame>
        <p:nvGraphicFramePr>
          <p:cNvPr id="21507" name="Object 3"/>
          <p:cNvGraphicFramePr>
            <a:graphicFrameLocks noChangeAspect="1"/>
          </p:cNvGraphicFramePr>
          <p:nvPr/>
        </p:nvGraphicFramePr>
        <p:xfrm>
          <a:off x="7620000" y="3124200"/>
          <a:ext cx="1344612" cy="315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61" name="Equation" r:id="rId6" imgW="863280" imgH="203040" progId="Equation.DSMT4">
                  <p:embed/>
                </p:oleObj>
              </mc:Choice>
              <mc:Fallback>
                <p:oleObj name="Equation" r:id="rId6" imgW="863280" imgH="20304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0" y="3124200"/>
                        <a:ext cx="1344612" cy="3159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08" name="Object 4"/>
          <p:cNvGraphicFramePr>
            <a:graphicFrameLocks noChangeAspect="1"/>
          </p:cNvGraphicFramePr>
          <p:nvPr/>
        </p:nvGraphicFramePr>
        <p:xfrm>
          <a:off x="246063" y="3429000"/>
          <a:ext cx="593725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62" name="Equation" r:id="rId8" imgW="380880" imgH="228600" progId="Equation.DSMT4">
                  <p:embed/>
                </p:oleObj>
              </mc:Choice>
              <mc:Fallback>
                <p:oleObj name="Equation" r:id="rId8" imgW="380880" imgH="2286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6063" y="3429000"/>
                        <a:ext cx="593725" cy="355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" name="Text Box 33"/>
          <p:cNvSpPr txBox="1">
            <a:spLocks noChangeArrowheads="1"/>
          </p:cNvSpPr>
          <p:nvPr/>
        </p:nvSpPr>
        <p:spPr bwMode="auto">
          <a:xfrm>
            <a:off x="914400" y="3429000"/>
            <a:ext cx="2475358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 dirty="0">
                <a:latin typeface="Comic Sans MS" pitchFamily="66" charset="0"/>
              </a:rPr>
              <a:t>p</a:t>
            </a:r>
            <a:r>
              <a:rPr lang="en-US" sz="1600" dirty="0" smtClean="0">
                <a:latin typeface="Comic Sans MS" pitchFamily="66" charset="0"/>
              </a:rPr>
              <a:t>robability distribution </a:t>
            </a:r>
          </a:p>
          <a:p>
            <a:r>
              <a:rPr lang="en-US" sz="1600" dirty="0" smtClean="0">
                <a:latin typeface="Comic Sans MS" pitchFamily="66" charset="0"/>
              </a:rPr>
              <a:t>for system 1</a:t>
            </a:r>
          </a:p>
        </p:txBody>
      </p:sp>
      <p:graphicFrame>
        <p:nvGraphicFramePr>
          <p:cNvPr id="21" name="Object 4"/>
          <p:cNvGraphicFramePr>
            <a:graphicFrameLocks noChangeAspect="1"/>
          </p:cNvGraphicFramePr>
          <p:nvPr/>
        </p:nvGraphicFramePr>
        <p:xfrm>
          <a:off x="266700" y="4064000"/>
          <a:ext cx="633413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63" name="Equation" r:id="rId10" imgW="406080" imgH="228600" progId="Equation.DSMT4">
                  <p:embed/>
                </p:oleObj>
              </mc:Choice>
              <mc:Fallback>
                <p:oleObj name="Equation" r:id="rId10" imgW="406080" imgH="2286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6700" y="4064000"/>
                        <a:ext cx="633413" cy="355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Text Box 33"/>
          <p:cNvSpPr txBox="1">
            <a:spLocks noChangeArrowheads="1"/>
          </p:cNvSpPr>
          <p:nvPr/>
        </p:nvSpPr>
        <p:spPr bwMode="auto">
          <a:xfrm>
            <a:off x="953642" y="4063425"/>
            <a:ext cx="2475358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 dirty="0">
                <a:latin typeface="Comic Sans MS" pitchFamily="66" charset="0"/>
              </a:rPr>
              <a:t>p</a:t>
            </a:r>
            <a:r>
              <a:rPr lang="en-US" sz="1600" dirty="0" smtClean="0">
                <a:latin typeface="Comic Sans MS" pitchFamily="66" charset="0"/>
              </a:rPr>
              <a:t>robability distribution </a:t>
            </a:r>
          </a:p>
          <a:p>
            <a:r>
              <a:rPr lang="en-US" sz="1600" dirty="0" smtClean="0">
                <a:latin typeface="Comic Sans MS" pitchFamily="66" charset="0"/>
              </a:rPr>
              <a:t>for system 2</a:t>
            </a:r>
          </a:p>
        </p:txBody>
      </p:sp>
      <p:sp>
        <p:nvSpPr>
          <p:cNvPr id="23" name="Text Box 33"/>
          <p:cNvSpPr txBox="1">
            <a:spLocks noChangeArrowheads="1"/>
          </p:cNvSpPr>
          <p:nvPr/>
        </p:nvSpPr>
        <p:spPr bwMode="auto">
          <a:xfrm>
            <a:off x="381000" y="4648200"/>
            <a:ext cx="830580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1600" dirty="0" smtClean="0">
                <a:latin typeface="Comic Sans MS" pitchFamily="66" charset="0"/>
              </a:rPr>
              <a:t>Statistically independence of system 1 and 2</a:t>
            </a:r>
          </a:p>
        </p:txBody>
      </p:sp>
      <p:sp>
        <p:nvSpPr>
          <p:cNvPr id="24" name="AutoShape 52"/>
          <p:cNvSpPr>
            <a:spLocks noChangeArrowheads="1"/>
          </p:cNvSpPr>
          <p:nvPr/>
        </p:nvSpPr>
        <p:spPr bwMode="auto">
          <a:xfrm>
            <a:off x="533400" y="5029200"/>
            <a:ext cx="432048" cy="216024"/>
          </a:xfrm>
          <a:prstGeom prst="rightArrow">
            <a:avLst>
              <a:gd name="adj1" fmla="val 50000"/>
              <a:gd name="adj2" fmla="val 45864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31" name="Group 30"/>
          <p:cNvGrpSpPr/>
          <p:nvPr/>
        </p:nvGrpSpPr>
        <p:grpSpPr>
          <a:xfrm>
            <a:off x="1066800" y="4876800"/>
            <a:ext cx="7772400" cy="398936"/>
            <a:chOff x="1066800" y="4876800"/>
            <a:chExt cx="7772400" cy="398936"/>
          </a:xfrm>
        </p:grpSpPr>
        <p:sp>
          <p:nvSpPr>
            <p:cNvPr id="25" name="Text Box 33"/>
            <p:cNvSpPr txBox="1">
              <a:spLocks noChangeArrowheads="1"/>
            </p:cNvSpPr>
            <p:nvPr/>
          </p:nvSpPr>
          <p:spPr bwMode="auto">
            <a:xfrm>
              <a:off x="1066800" y="4937182"/>
              <a:ext cx="7772400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r>
                <a:rPr lang="en-US" sz="1600" dirty="0">
                  <a:latin typeface="Comic Sans MS" pitchFamily="66" charset="0"/>
                </a:rPr>
                <a:t>p</a:t>
              </a:r>
              <a:r>
                <a:rPr lang="en-US" sz="1600" dirty="0" smtClean="0">
                  <a:latin typeface="Comic Sans MS" pitchFamily="66" charset="0"/>
                </a:rPr>
                <a:t>robability of finding system 1 in state n and system 2 in state m </a:t>
              </a:r>
            </a:p>
          </p:txBody>
        </p:sp>
        <p:graphicFrame>
          <p:nvGraphicFramePr>
            <p:cNvPr id="21510" name="Object 6"/>
            <p:cNvGraphicFramePr>
              <a:graphicFrameLocks noChangeAspect="1"/>
            </p:cNvGraphicFramePr>
            <p:nvPr/>
          </p:nvGraphicFramePr>
          <p:xfrm>
            <a:off x="7543800" y="4876800"/>
            <a:ext cx="909637" cy="39528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1564" name="Equation" r:id="rId12" imgW="583920" imgH="253800" progId="Equation.DSMT4">
                    <p:embed/>
                  </p:oleObj>
                </mc:Choice>
                <mc:Fallback>
                  <p:oleObj name="Equation" r:id="rId12" imgW="583920" imgH="253800" progId="Equation.DSMT4">
                    <p:embed/>
                    <p:pic>
                      <p:nvPicPr>
                        <p:cNvPr id="0" name="Picture 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3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7543800" y="4876800"/>
                          <a:ext cx="909637" cy="395288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27" name="AutoShape 52"/>
          <p:cNvSpPr>
            <a:spLocks noChangeArrowheads="1"/>
          </p:cNvSpPr>
          <p:nvPr/>
        </p:nvSpPr>
        <p:spPr bwMode="auto">
          <a:xfrm>
            <a:off x="533400" y="5715000"/>
            <a:ext cx="432048" cy="216024"/>
          </a:xfrm>
          <a:prstGeom prst="rightArrow">
            <a:avLst>
              <a:gd name="adj1" fmla="val 50000"/>
              <a:gd name="adj2" fmla="val 45864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21511" name="Object 7"/>
          <p:cNvGraphicFramePr>
            <a:graphicFrameLocks noChangeAspect="1"/>
          </p:cNvGraphicFramePr>
          <p:nvPr/>
        </p:nvGraphicFramePr>
        <p:xfrm>
          <a:off x="1143000" y="5349876"/>
          <a:ext cx="5715000" cy="151456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65" name="Equation" r:id="rId14" imgW="4076640" imgH="1079280" progId="Equation.DSMT4">
                  <p:embed/>
                </p:oleObj>
              </mc:Choice>
              <mc:Fallback>
                <p:oleObj name="Equation" r:id="rId14" imgW="4076640" imgH="10792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5349876"/>
                        <a:ext cx="5715000" cy="1514561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500"/>
                            </p:stCondLst>
                            <p:childTnLst>
                              <p:par>
                                <p:cTn id="16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215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000"/>
                            </p:stCondLst>
                            <p:childTnLst>
                              <p:par>
                                <p:cTn id="20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500"/>
                            </p:stCondLst>
                            <p:childTnLst>
                              <p:par>
                                <p:cTn id="2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1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36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4" presetClass="entr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39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500"/>
                            </p:stCondLst>
                            <p:childTnLst>
                              <p:par>
                                <p:cTn id="41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6" dur="500"/>
                                        <p:tgtEl>
                                          <p:spTgt spid="215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2150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2150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215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215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1000"/>
                            </p:stCondLst>
                            <p:childTnLst>
                              <p:par>
                                <p:cTn id="56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1500"/>
                            </p:stCondLst>
                            <p:childTnLst>
                              <p:par>
                                <p:cTn id="60" presetID="1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2500"/>
                            </p:stCondLst>
                            <p:childTnLst>
                              <p:par>
                                <p:cTn id="6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500"/>
                            </p:stCondLst>
                            <p:childTnLst>
                              <p:par>
                                <p:cTn id="82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4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500"/>
                            </p:stCondLst>
                            <p:childTnLst>
                              <p:par>
                                <p:cTn id="92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4" dur="500"/>
                                        <p:tgtEl>
                                          <p:spTgt spid="215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/>
      <p:bldP spid="10" grpId="0"/>
      <p:bldP spid="11" grpId="0"/>
      <p:bldP spid="15" grpId="0" animBg="1"/>
      <p:bldP spid="20" grpId="0"/>
      <p:bldP spid="22" grpId="0"/>
      <p:bldP spid="23" grpId="0"/>
      <p:bldP spid="24" grpId="0" animBg="1"/>
      <p:bldP spid="2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AutoShape 4"/>
          <p:cNvSpPr>
            <a:spLocks noChangeArrowheads="1"/>
          </p:cNvSpPr>
          <p:nvPr/>
        </p:nvSpPr>
        <p:spPr bwMode="auto">
          <a:xfrm>
            <a:off x="1600200" y="1828800"/>
            <a:ext cx="3276600" cy="1600200"/>
          </a:xfrm>
          <a:prstGeom prst="horizontalScroll">
            <a:avLst>
              <a:gd name="adj" fmla="val 12500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 sz="1800"/>
          </a:p>
        </p:txBody>
      </p:sp>
      <p:sp>
        <p:nvSpPr>
          <p:cNvPr id="4" name="Oval 32"/>
          <p:cNvSpPr>
            <a:spLocks noChangeArrowheads="1"/>
          </p:cNvSpPr>
          <p:nvPr/>
        </p:nvSpPr>
        <p:spPr bwMode="auto">
          <a:xfrm rot="-2632602">
            <a:off x="266379" y="428314"/>
            <a:ext cx="228600" cy="228600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  <a:effectLst>
            <a:glow rad="139700">
              <a:schemeClr val="accent1">
                <a:satMod val="175000"/>
                <a:alpha val="40000"/>
              </a:schemeClr>
            </a:glow>
            <a:outerShdw dist="107763" dir="18900000" algn="ctr" rotWithShape="0">
              <a:schemeClr val="bg2">
                <a:alpha val="50000"/>
              </a:scheme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>
            <a:sp3d extrusionH="57150">
              <a:bevelT w="38100" h="38100"/>
            </a:sp3d>
          </a:bodyPr>
          <a:lstStyle/>
          <a:p>
            <a:endParaRPr lang="en-US"/>
          </a:p>
        </p:txBody>
      </p:sp>
      <p:graphicFrame>
        <p:nvGraphicFramePr>
          <p:cNvPr id="5" name="Object 2"/>
          <p:cNvGraphicFramePr>
            <a:graphicFrameLocks noChangeAspect="1"/>
          </p:cNvGraphicFramePr>
          <p:nvPr/>
        </p:nvGraphicFramePr>
        <p:xfrm>
          <a:off x="762000" y="1219200"/>
          <a:ext cx="1798637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602" name="Equation" r:id="rId4" imgW="1155600" imgH="342720" progId="Equation.DSMT4">
                  <p:embed/>
                </p:oleObj>
              </mc:Choice>
              <mc:Fallback>
                <p:oleObj name="Equation" r:id="rId4" imgW="1155600" imgH="34272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" y="1219200"/>
                        <a:ext cx="1798637" cy="533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ext Box 33"/>
          <p:cNvSpPr txBox="1">
            <a:spLocks noChangeArrowheads="1"/>
          </p:cNvSpPr>
          <p:nvPr/>
        </p:nvSpPr>
        <p:spPr bwMode="auto">
          <a:xfrm>
            <a:off x="707704" y="381000"/>
            <a:ext cx="6484467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dirty="0" smtClean="0">
                <a:latin typeface="Comic Sans MS" pitchFamily="66" charset="0"/>
              </a:rPr>
              <a:t>Relation between entropy and the partition function Z</a:t>
            </a:r>
            <a:r>
              <a:rPr lang="en-US" baseline="-25000" dirty="0" smtClean="0">
                <a:latin typeface="Comic Sans MS" pitchFamily="66" charset="0"/>
                <a:sym typeface="Symbol"/>
              </a:rPr>
              <a:t></a:t>
            </a:r>
            <a:r>
              <a:rPr lang="en-US" dirty="0" smtClean="0">
                <a:latin typeface="Comic Sans MS" pitchFamily="66" charset="0"/>
              </a:rPr>
              <a:t>(E) </a:t>
            </a:r>
            <a:endParaRPr lang="en-US" sz="1800" baseline="-25000" dirty="0">
              <a:latin typeface="Comic Sans MS" pitchFamily="66" charset="0"/>
            </a:endParaRPr>
          </a:p>
        </p:txBody>
      </p:sp>
      <p:graphicFrame>
        <p:nvGraphicFramePr>
          <p:cNvPr id="22531" name="Object 3"/>
          <p:cNvGraphicFramePr>
            <a:graphicFrameLocks noChangeAspect="1"/>
          </p:cNvGraphicFramePr>
          <p:nvPr/>
        </p:nvGraphicFramePr>
        <p:xfrm>
          <a:off x="2667000" y="1125748"/>
          <a:ext cx="2451100" cy="673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603" name="Equation" r:id="rId6" imgW="1574640" imgH="431640" progId="Equation.DSMT4">
                  <p:embed/>
                </p:oleObj>
              </mc:Choice>
              <mc:Fallback>
                <p:oleObj name="Equation" r:id="rId6" imgW="1574640" imgH="43164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67000" y="1125748"/>
                        <a:ext cx="2451100" cy="673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32" name="Object 4"/>
          <p:cNvGraphicFramePr>
            <a:graphicFrameLocks noChangeAspect="1"/>
          </p:cNvGraphicFramePr>
          <p:nvPr/>
        </p:nvGraphicFramePr>
        <p:xfrm>
          <a:off x="5257799" y="1066801"/>
          <a:ext cx="2386855" cy="71816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604" name="Equation" r:id="rId8" imgW="1434960" imgH="431640" progId="Equation.DSMT4">
                  <p:embed/>
                </p:oleObj>
              </mc:Choice>
              <mc:Fallback>
                <p:oleObj name="Equation" r:id="rId8" imgW="1434960" imgH="43164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57799" y="1066801"/>
                        <a:ext cx="2386855" cy="71816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Right Brace 8"/>
          <p:cNvSpPr/>
          <p:nvPr/>
        </p:nvSpPr>
        <p:spPr>
          <a:xfrm rot="5400000">
            <a:off x="6896100" y="1485900"/>
            <a:ext cx="228600" cy="91440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 Box 33"/>
          <p:cNvSpPr txBox="1">
            <a:spLocks noChangeArrowheads="1"/>
          </p:cNvSpPr>
          <p:nvPr/>
        </p:nvSpPr>
        <p:spPr bwMode="auto">
          <a:xfrm>
            <a:off x="6934200" y="2209800"/>
            <a:ext cx="288862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dirty="0">
                <a:latin typeface="Comic Sans MS" pitchFamily="66" charset="0"/>
              </a:rPr>
              <a:t>1</a:t>
            </a:r>
            <a:endParaRPr lang="en-US" sz="1800" baseline="-25000" dirty="0">
              <a:latin typeface="Comic Sans MS" pitchFamily="66" charset="0"/>
            </a:endParaRPr>
          </a:p>
        </p:txBody>
      </p:sp>
      <p:sp>
        <p:nvSpPr>
          <p:cNvPr id="11" name="AutoShape 52"/>
          <p:cNvSpPr>
            <a:spLocks noChangeArrowheads="1"/>
          </p:cNvSpPr>
          <p:nvPr/>
        </p:nvSpPr>
        <p:spPr bwMode="auto">
          <a:xfrm>
            <a:off x="762000" y="2514600"/>
            <a:ext cx="432048" cy="216024"/>
          </a:xfrm>
          <a:prstGeom prst="rightArrow">
            <a:avLst>
              <a:gd name="adj1" fmla="val 50000"/>
              <a:gd name="adj2" fmla="val 45864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22533" name="Object 5"/>
          <p:cNvGraphicFramePr>
            <a:graphicFrameLocks noChangeAspect="1"/>
          </p:cNvGraphicFramePr>
          <p:nvPr/>
        </p:nvGraphicFramePr>
        <p:xfrm>
          <a:off x="2089150" y="2362200"/>
          <a:ext cx="2259013" cy="525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605" name="Equation" r:id="rId10" imgW="927000" imgH="215640" progId="Equation.DSMT4">
                  <p:embed/>
                </p:oleObj>
              </mc:Choice>
              <mc:Fallback>
                <p:oleObj name="Equation" r:id="rId10" imgW="927000" imgH="21564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89150" y="2362200"/>
                        <a:ext cx="2259013" cy="5254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6" name="Group 15"/>
          <p:cNvGrpSpPr/>
          <p:nvPr/>
        </p:nvGrpSpPr>
        <p:grpSpPr>
          <a:xfrm>
            <a:off x="533400" y="3614737"/>
            <a:ext cx="7961692" cy="576263"/>
            <a:chOff x="762000" y="3657600"/>
            <a:chExt cx="7961692" cy="576263"/>
          </a:xfrm>
        </p:grpSpPr>
        <p:sp>
          <p:nvSpPr>
            <p:cNvPr id="14" name="Rectangle 26"/>
            <p:cNvSpPr>
              <a:spLocks noChangeArrowheads="1"/>
            </p:cNvSpPr>
            <p:nvPr/>
          </p:nvSpPr>
          <p:spPr bwMode="auto">
            <a:xfrm>
              <a:off x="762000" y="3657600"/>
              <a:ext cx="7848600" cy="576263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600">
                <a:latin typeface="Comic Sans MS" pitchFamily="66" charset="0"/>
              </a:endParaRPr>
            </a:p>
          </p:txBody>
        </p:sp>
        <p:sp>
          <p:nvSpPr>
            <p:cNvPr id="15" name="Text Box 33"/>
            <p:cNvSpPr txBox="1">
              <a:spLocks noChangeArrowheads="1"/>
            </p:cNvSpPr>
            <p:nvPr/>
          </p:nvSpPr>
          <p:spPr bwMode="auto">
            <a:xfrm>
              <a:off x="838200" y="3784122"/>
              <a:ext cx="7885492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2000" b="1" dirty="0" smtClean="0">
                  <a:solidFill>
                    <a:schemeClr val="bg1"/>
                  </a:solidFill>
                  <a:latin typeface="Comic Sans MS" pitchFamily="66" charset="0"/>
                </a:rPr>
                <a:t>Derivation of Thermodynamics in the </a:t>
              </a:r>
              <a:r>
                <a:rPr lang="en-US" sz="2000" b="1" dirty="0" err="1" smtClean="0">
                  <a:solidFill>
                    <a:schemeClr val="bg1"/>
                  </a:solidFill>
                  <a:latin typeface="Comic Sans MS" pitchFamily="66" charset="0"/>
                </a:rPr>
                <a:t>microcanonical</a:t>
              </a:r>
              <a:r>
                <a:rPr lang="en-US" sz="2000" b="1" dirty="0" smtClean="0">
                  <a:solidFill>
                    <a:schemeClr val="bg1"/>
                  </a:solidFill>
                  <a:latin typeface="Comic Sans MS" pitchFamily="66" charset="0"/>
                </a:rPr>
                <a:t> Ensemble</a:t>
              </a:r>
              <a:endParaRPr lang="en-US" sz="2000" b="1" baseline="-25000" dirty="0">
                <a:solidFill>
                  <a:schemeClr val="bg1"/>
                </a:solidFill>
                <a:latin typeface="Comic Sans MS" pitchFamily="66" charset="0"/>
              </a:endParaRPr>
            </a:p>
          </p:txBody>
        </p:sp>
      </p:grpSp>
      <p:sp>
        <p:nvSpPr>
          <p:cNvPr id="17" name="Oval 32"/>
          <p:cNvSpPr>
            <a:spLocks noChangeArrowheads="1"/>
          </p:cNvSpPr>
          <p:nvPr/>
        </p:nvSpPr>
        <p:spPr bwMode="auto">
          <a:xfrm rot="-2632602">
            <a:off x="275914" y="4783382"/>
            <a:ext cx="228600" cy="228600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  <a:effectLst>
            <a:glow rad="139700">
              <a:schemeClr val="accent1">
                <a:satMod val="175000"/>
                <a:alpha val="40000"/>
              </a:schemeClr>
            </a:glow>
            <a:outerShdw dist="107763" dir="18900000" algn="ctr" rotWithShape="0">
              <a:schemeClr val="bg2">
                <a:alpha val="50000"/>
              </a:scheme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>
            <a:sp3d extrusionH="57150">
              <a:bevelT w="38100" h="38100"/>
            </a:sp3d>
          </a:bodyPr>
          <a:lstStyle/>
          <a:p>
            <a:endParaRPr lang="en-US"/>
          </a:p>
        </p:txBody>
      </p:sp>
      <p:sp>
        <p:nvSpPr>
          <p:cNvPr id="18" name="Text Box 33"/>
          <p:cNvSpPr txBox="1">
            <a:spLocks noChangeArrowheads="1"/>
          </p:cNvSpPr>
          <p:nvPr/>
        </p:nvSpPr>
        <p:spPr bwMode="auto">
          <a:xfrm>
            <a:off x="717239" y="4736068"/>
            <a:ext cx="3223959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dirty="0" smtClean="0">
                <a:latin typeface="Comic Sans MS" pitchFamily="66" charset="0"/>
              </a:rPr>
              <a:t>Where is the temperature ?</a:t>
            </a:r>
            <a:endParaRPr lang="en-US" sz="1800" baseline="-25000" dirty="0">
              <a:latin typeface="Comic Sans MS" pitchFamily="66" charset="0"/>
            </a:endParaRPr>
          </a:p>
        </p:txBody>
      </p:sp>
      <p:sp>
        <p:nvSpPr>
          <p:cNvPr id="20" name="Text Box 33"/>
          <p:cNvSpPr txBox="1">
            <a:spLocks noChangeArrowheads="1"/>
          </p:cNvSpPr>
          <p:nvPr/>
        </p:nvSpPr>
        <p:spPr bwMode="auto">
          <a:xfrm>
            <a:off x="762000" y="5181600"/>
            <a:ext cx="602440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dirty="0" smtClean="0">
                <a:latin typeface="Comic Sans MS" pitchFamily="66" charset="0"/>
              </a:rPr>
              <a:t>In the </a:t>
            </a:r>
            <a:r>
              <a:rPr lang="en-US" dirty="0" err="1" smtClean="0">
                <a:latin typeface="Comic Sans MS" pitchFamily="66" charset="0"/>
              </a:rPr>
              <a:t>microcanonical</a:t>
            </a:r>
            <a:r>
              <a:rPr lang="en-US" dirty="0" smtClean="0">
                <a:latin typeface="Comic Sans MS" pitchFamily="66" charset="0"/>
              </a:rPr>
              <a:t> ensemble the energy, E, is fixed</a:t>
            </a:r>
            <a:endParaRPr lang="en-US" sz="1800" baseline="-25000" dirty="0">
              <a:latin typeface="Comic Sans MS" pitchFamily="66" charset="0"/>
            </a:endParaRPr>
          </a:p>
        </p:txBody>
      </p:sp>
      <p:sp>
        <p:nvSpPr>
          <p:cNvPr id="21" name="AutoShape 52"/>
          <p:cNvSpPr>
            <a:spLocks noChangeArrowheads="1"/>
          </p:cNvSpPr>
          <p:nvPr/>
        </p:nvSpPr>
        <p:spPr bwMode="auto">
          <a:xfrm>
            <a:off x="838200" y="5773948"/>
            <a:ext cx="432048" cy="216024"/>
          </a:xfrm>
          <a:prstGeom prst="rightArrow">
            <a:avLst>
              <a:gd name="adj1" fmla="val 50000"/>
              <a:gd name="adj2" fmla="val 45864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22534" name="Object 6"/>
          <p:cNvGraphicFramePr>
            <a:graphicFrameLocks noChangeAspect="1"/>
          </p:cNvGraphicFramePr>
          <p:nvPr/>
        </p:nvGraphicFramePr>
        <p:xfrm>
          <a:off x="1447800" y="5715000"/>
          <a:ext cx="1901825" cy="3381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606" name="Equation" r:id="rId12" imgW="1143000" imgH="203040" progId="Equation.DSMT4">
                  <p:embed/>
                </p:oleObj>
              </mc:Choice>
              <mc:Fallback>
                <p:oleObj name="Equation" r:id="rId12" imgW="1143000" imgH="20304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7800" y="5715000"/>
                        <a:ext cx="1901825" cy="3381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" name="Text Box 33"/>
          <p:cNvSpPr txBox="1">
            <a:spLocks noChangeArrowheads="1"/>
          </p:cNvSpPr>
          <p:nvPr/>
        </p:nvSpPr>
        <p:spPr bwMode="auto">
          <a:xfrm>
            <a:off x="762000" y="6324600"/>
            <a:ext cx="71846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dirty="0">
                <a:latin typeface="Comic Sans MS" pitchFamily="66" charset="0"/>
              </a:rPr>
              <a:t>w</a:t>
            </a:r>
            <a:r>
              <a:rPr lang="en-US" dirty="0" smtClean="0">
                <a:latin typeface="Comic Sans MS" pitchFamily="66" charset="0"/>
              </a:rPr>
              <a:t>ith </a:t>
            </a:r>
            <a:endParaRPr lang="en-US" sz="1800" baseline="-25000" dirty="0">
              <a:latin typeface="Comic Sans MS" pitchFamily="66" charset="0"/>
            </a:endParaRPr>
          </a:p>
        </p:txBody>
      </p:sp>
      <p:graphicFrame>
        <p:nvGraphicFramePr>
          <p:cNvPr id="22535" name="Object 7"/>
          <p:cNvGraphicFramePr>
            <a:graphicFrameLocks noChangeAspect="1"/>
          </p:cNvGraphicFramePr>
          <p:nvPr/>
        </p:nvGraphicFramePr>
        <p:xfrm>
          <a:off x="1576388" y="6345238"/>
          <a:ext cx="1795462" cy="295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607" name="Equation" r:id="rId14" imgW="1079280" imgH="177480" progId="Equation.DSMT4">
                  <p:embed/>
                </p:oleObj>
              </mc:Choice>
              <mc:Fallback>
                <p:oleObj name="Equation" r:id="rId14" imgW="1079280" imgH="1774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76388" y="6345238"/>
                        <a:ext cx="1795462" cy="295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" name="AutoShape 52"/>
          <p:cNvSpPr>
            <a:spLocks noChangeArrowheads="1"/>
          </p:cNvSpPr>
          <p:nvPr/>
        </p:nvSpPr>
        <p:spPr bwMode="auto">
          <a:xfrm>
            <a:off x="3733800" y="6400800"/>
            <a:ext cx="432048" cy="216024"/>
          </a:xfrm>
          <a:prstGeom prst="rightArrow">
            <a:avLst>
              <a:gd name="adj1" fmla="val 50000"/>
              <a:gd name="adj2" fmla="val 45864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22536" name="Object 8"/>
          <p:cNvGraphicFramePr>
            <a:graphicFrameLocks noChangeAspect="1"/>
          </p:cNvGraphicFramePr>
          <p:nvPr/>
        </p:nvGraphicFramePr>
        <p:xfrm>
          <a:off x="4683125" y="6027738"/>
          <a:ext cx="1268413" cy="738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608" name="Equation" r:id="rId16" imgW="761760" imgH="444240" progId="Equation.DSMT4">
                  <p:embed/>
                </p:oleObj>
              </mc:Choice>
              <mc:Fallback>
                <p:oleObj name="Equation" r:id="rId16" imgW="761760" imgH="44424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83125" y="6027738"/>
                        <a:ext cx="1268413" cy="7381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37" name="Object 9"/>
          <p:cNvGraphicFramePr>
            <a:graphicFrameLocks noChangeAspect="1"/>
          </p:cNvGraphicFramePr>
          <p:nvPr/>
        </p:nvGraphicFramePr>
        <p:xfrm>
          <a:off x="6934200" y="6019800"/>
          <a:ext cx="1268413" cy="738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609" name="Equation" r:id="rId18" imgW="761760" imgH="444240" progId="Equation.DSMT4">
                  <p:embed/>
                </p:oleObj>
              </mc:Choice>
              <mc:Fallback>
                <p:oleObj name="Equation" r:id="rId18" imgW="761760" imgH="44424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34200" y="6019800"/>
                        <a:ext cx="1268413" cy="7381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8" name="Text Box 33"/>
          <p:cNvSpPr txBox="1">
            <a:spLocks noChangeArrowheads="1"/>
          </p:cNvSpPr>
          <p:nvPr/>
        </p:nvSpPr>
        <p:spPr bwMode="auto">
          <a:xfrm>
            <a:off x="6106060" y="6172200"/>
            <a:ext cx="559769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dirty="0" smtClean="0">
                <a:latin typeface="Comic Sans MS" pitchFamily="66" charset="0"/>
              </a:rPr>
              <a:t>and</a:t>
            </a:r>
            <a:endParaRPr lang="en-US" sz="1800" baseline="-25000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4" dur="500"/>
                                        <p:tgtEl>
                                          <p:spTgt spid="225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9" dur="500"/>
                                        <p:tgtEl>
                                          <p:spTgt spid="225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500"/>
                            </p:stCondLst>
                            <p:childTnLst>
                              <p:par>
                                <p:cTn id="31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1000"/>
                            </p:stCondLst>
                            <p:childTnLst>
                              <p:par>
                                <p:cTn id="36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500"/>
                            </p:stCondLst>
                            <p:childTnLst>
                              <p:par>
                                <p:cTn id="46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8" dur="500"/>
                                        <p:tgtEl>
                                          <p:spTgt spid="225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1000"/>
                            </p:stCondLst>
                            <p:childTnLst>
                              <p:par>
                                <p:cTn id="50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1000"/>
                            </p:stCondLst>
                            <p:childTnLst>
                              <p:par>
                                <p:cTn id="6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500"/>
                            </p:stCondLst>
                            <p:childTnLst>
                              <p:par>
                                <p:cTn id="82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4" dur="500"/>
                                        <p:tgtEl>
                                          <p:spTgt spid="225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2" dur="500"/>
                                        <p:tgtEl>
                                          <p:spTgt spid="225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1" fill="hold">
                            <p:stCondLst>
                              <p:cond delay="500"/>
                            </p:stCondLst>
                            <p:childTnLst>
                              <p:par>
                                <p:cTn id="102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4" dur="500"/>
                                        <p:tgtEl>
                                          <p:spTgt spid="225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>
                            <p:stCondLst>
                              <p:cond delay="1000"/>
                            </p:stCondLst>
                            <p:childTnLst>
                              <p:par>
                                <p:cTn id="106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9" fill="hold">
                            <p:stCondLst>
                              <p:cond delay="1500"/>
                            </p:stCondLst>
                            <p:childTnLst>
                              <p:par>
                                <p:cTn id="110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2" dur="500"/>
                                        <p:tgtEl>
                                          <p:spTgt spid="225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4" grpId="0" animBg="1"/>
      <p:bldP spid="6" grpId="0"/>
      <p:bldP spid="9" grpId="0" animBg="1"/>
      <p:bldP spid="10" grpId="0"/>
      <p:bldP spid="11" grpId="0" animBg="1"/>
      <p:bldP spid="17" grpId="0" animBg="1"/>
      <p:bldP spid="18" grpId="0"/>
      <p:bldP spid="20" grpId="0"/>
      <p:bldP spid="21" grpId="0" animBg="1"/>
      <p:bldP spid="23" grpId="0"/>
      <p:bldP spid="25" grpId="0" animBg="1"/>
      <p:bldP spid="28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23714</TotalTime>
  <Words>863</Words>
  <Application>Microsoft Office PowerPoint</Application>
  <PresentationFormat>On-screen Show (4:3)</PresentationFormat>
  <Paragraphs>148</Paragraphs>
  <Slides>12</Slides>
  <Notes>12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3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Office Theme</vt:lpstr>
      <vt:lpstr>Equation</vt:lpstr>
      <vt:lpstr>Graph</vt:lpstr>
      <vt:lpstr>MathType 6.0 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Christian Binek</dc:creator>
  <cp:lastModifiedBy>Christian Binek</cp:lastModifiedBy>
  <cp:revision>1730</cp:revision>
  <dcterms:created xsi:type="dcterms:W3CDTF">2010-07-16T20:34:57Z</dcterms:created>
  <dcterms:modified xsi:type="dcterms:W3CDTF">2011-09-28T22:18:18Z</dcterms:modified>
</cp:coreProperties>
</file>